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comments/comment1.xml" ContentType="application/vnd.openxmlformats-officedocument.presentationml.comments+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omments/comment2.xml" ContentType="application/vnd.openxmlformats-officedocument.presentationml.comments+xml"/>
  <Override PartName="/ppt/comments/comment3.xml" ContentType="application/vnd.openxmlformats-officedocument.presentationml.comments+xml"/>
  <Override PartName="/ppt/comments/comment4.xml" ContentType="application/vnd.openxmlformats-officedocument.presentationml.comments+xml"/>
  <Override PartName="/ppt/comments/comment5.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60" r:id="rId4"/>
    <p:sldId id="261" r:id="rId5"/>
    <p:sldId id="258" r:id="rId6"/>
    <p:sldId id="259" r:id="rId7"/>
    <p:sldId id="265" r:id="rId8"/>
    <p:sldId id="284" r:id="rId9"/>
    <p:sldId id="286" r:id="rId10"/>
    <p:sldId id="281" r:id="rId11"/>
    <p:sldId id="264" r:id="rId12"/>
    <p:sldId id="262" r:id="rId13"/>
    <p:sldId id="263" r:id="rId14"/>
    <p:sldId id="321" r:id="rId15"/>
    <p:sldId id="323" r:id="rId16"/>
    <p:sldId id="314" r:id="rId17"/>
    <p:sldId id="325" r:id="rId18"/>
    <p:sldId id="279" r:id="rId19"/>
    <p:sldId id="280" r:id="rId20"/>
    <p:sldId id="283" r:id="rId21"/>
    <p:sldId id="320" r:id="rId22"/>
    <p:sldId id="316" r:id="rId23"/>
    <p:sldId id="317" r:id="rId24"/>
    <p:sldId id="308" r:id="rId25"/>
    <p:sldId id="310" r:id="rId26"/>
    <p:sldId id="270" r:id="rId27"/>
    <p:sldId id="273" r:id="rId28"/>
    <p:sldId id="272" r:id="rId29"/>
    <p:sldId id="271" r:id="rId30"/>
    <p:sldId id="274" r:id="rId31"/>
    <p:sldId id="275" r:id="rId32"/>
    <p:sldId id="288" r:id="rId33"/>
    <p:sldId id="290" r:id="rId34"/>
    <p:sldId id="292" r:id="rId35"/>
    <p:sldId id="309" r:id="rId36"/>
    <p:sldId id="289" r:id="rId37"/>
    <p:sldId id="291" r:id="rId38"/>
    <p:sldId id="293" r:id="rId39"/>
    <p:sldId id="301" r:id="rId40"/>
    <p:sldId id="294" r:id="rId41"/>
    <p:sldId id="300" r:id="rId42"/>
    <p:sldId id="313" r:id="rId43"/>
    <p:sldId id="302" r:id="rId44"/>
    <p:sldId id="303" r:id="rId45"/>
    <p:sldId id="304" r:id="rId46"/>
    <p:sldId id="311" r:id="rId47"/>
    <p:sldId id="312" r:id="rId48"/>
    <p:sldId id="324" r:id="rId49"/>
    <p:sldId id="318" r:id="rId50"/>
    <p:sldId id="319" r:id="rId5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zione predefinita" id="{BD82DA11-2DCC-4D42-BADA-6325F85C44E9}">
          <p14:sldIdLst>
            <p14:sldId id="256"/>
            <p14:sldId id="257"/>
            <p14:sldId id="260"/>
            <p14:sldId id="261"/>
            <p14:sldId id="258"/>
            <p14:sldId id="259"/>
            <p14:sldId id="265"/>
            <p14:sldId id="284"/>
            <p14:sldId id="286"/>
            <p14:sldId id="281"/>
            <p14:sldId id="264"/>
            <p14:sldId id="262"/>
            <p14:sldId id="263"/>
            <p14:sldId id="321"/>
            <p14:sldId id="323"/>
            <p14:sldId id="314"/>
            <p14:sldId id="325"/>
            <p14:sldId id="279"/>
            <p14:sldId id="280"/>
            <p14:sldId id="283"/>
            <p14:sldId id="320"/>
            <p14:sldId id="316"/>
            <p14:sldId id="317"/>
            <p14:sldId id="308"/>
            <p14:sldId id="310"/>
            <p14:sldId id="270"/>
            <p14:sldId id="273"/>
            <p14:sldId id="272"/>
            <p14:sldId id="271"/>
            <p14:sldId id="274"/>
            <p14:sldId id="275"/>
            <p14:sldId id="288"/>
            <p14:sldId id="290"/>
            <p14:sldId id="292"/>
            <p14:sldId id="309"/>
            <p14:sldId id="289"/>
            <p14:sldId id="291"/>
            <p14:sldId id="293"/>
            <p14:sldId id="301"/>
            <p14:sldId id="294"/>
            <p14:sldId id="300"/>
            <p14:sldId id="313"/>
            <p14:sldId id="302"/>
            <p14:sldId id="303"/>
            <p14:sldId id="304"/>
            <p14:sldId id="311"/>
            <p14:sldId id="312"/>
            <p14:sldId id="324"/>
          </p14:sldIdLst>
        </p14:section>
        <p14:section name="Sezione senza titolo" id="{CBB9817C-5C07-4D4C-BC59-DE2F0A726D97}">
          <p14:sldIdLst>
            <p14:sldId id="318"/>
            <p14:sldId id="319"/>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iera prix" initials="pp" lastIdx="12" clrIdx="0">
    <p:extLst>
      <p:ext uri="{19B8F6BF-5375-455C-9EA6-DF929625EA0E}">
        <p15:presenceInfo xmlns:p15="http://schemas.microsoft.com/office/powerpoint/2012/main" userId="bfc97ffad3e316a6"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65"/>
    <a:srgbClr val="CF83ED"/>
    <a:srgbClr val="F8B17C"/>
    <a:srgbClr val="FFFF37"/>
    <a:srgbClr val="841AAE"/>
    <a:srgbClr val="FF4747"/>
    <a:srgbClr val="87F874"/>
    <a:srgbClr val="FE946A"/>
    <a:srgbClr val="BB51E5"/>
    <a:srgbClr val="E2B0D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775DCB02-9BB8-47FD-8907-85C794F793BA}" styleName="Stile con tema 1 - Colore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284E427A-3D55-4303-BF80-6455036E1DE7}" styleName="Stile con tema 1 - Colore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3015" autoAdjust="0"/>
    <p:restoredTop sz="94660"/>
  </p:normalViewPr>
  <p:slideViewPr>
    <p:cSldViewPr snapToGrid="0">
      <p:cViewPr varScale="1">
        <p:scale>
          <a:sx n="72" d="100"/>
          <a:sy n="72" d="100"/>
        </p:scale>
        <p:origin x="330" y="7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1"/>
    </c:view3D>
    <c:floor>
      <c:thickness val="0"/>
    </c:floor>
    <c:sideWall>
      <c:thickness val="0"/>
    </c:sideWall>
    <c:backWall>
      <c:thickness val="0"/>
    </c:backWall>
    <c:plotArea>
      <c:layout/>
      <c:bar3DChart>
        <c:barDir val="col"/>
        <c:grouping val="stacked"/>
        <c:varyColors val="0"/>
        <c:ser>
          <c:idx val="0"/>
          <c:order val="0"/>
          <c:tx>
            <c:strRef>
              <c:f>Foglio1!$B$1</c:f>
              <c:strCache>
                <c:ptCount val="1"/>
                <c:pt idx="0">
                  <c:v>Disgusto</c:v>
                </c:pt>
              </c:strCache>
            </c:strRef>
          </c:tx>
          <c:spPr>
            <a:solidFill>
              <a:srgbClr val="841AAE"/>
            </a:solidFill>
          </c:spPr>
          <c:invertIfNegative val="0"/>
          <c:cat>
            <c:strRef>
              <c:f>Foglio1!$A$2:$A$5</c:f>
              <c:strCache>
                <c:ptCount val="3"/>
                <c:pt idx="0">
                  <c:v>Parte 1</c:v>
                </c:pt>
                <c:pt idx="1">
                  <c:v>Parte 2</c:v>
                </c:pt>
                <c:pt idx="2">
                  <c:v>Parte 3</c:v>
                </c:pt>
              </c:strCache>
            </c:strRef>
          </c:cat>
          <c:val>
            <c:numRef>
              <c:f>Foglio1!$B$2:$B$5</c:f>
              <c:numCache>
                <c:formatCode>General</c:formatCode>
                <c:ptCount val="4"/>
                <c:pt idx="0">
                  <c:v>10</c:v>
                </c:pt>
                <c:pt idx="1">
                  <c:v>9</c:v>
                </c:pt>
                <c:pt idx="2">
                  <c:v>8</c:v>
                </c:pt>
              </c:numCache>
            </c:numRef>
          </c:val>
          <c:extLst>
            <c:ext xmlns:c16="http://schemas.microsoft.com/office/drawing/2014/chart" uri="{C3380CC4-5D6E-409C-BE32-E72D297353CC}">
              <c16:uniqueId val="{00000000-025B-4D83-A5C2-F73C58877783}"/>
            </c:ext>
          </c:extLst>
        </c:ser>
        <c:ser>
          <c:idx val="1"/>
          <c:order val="1"/>
          <c:tx>
            <c:strRef>
              <c:f>Foglio1!$C$1</c:f>
              <c:strCache>
                <c:ptCount val="1"/>
                <c:pt idx="0">
                  <c:v>Rabbia</c:v>
                </c:pt>
              </c:strCache>
            </c:strRef>
          </c:tx>
          <c:spPr>
            <a:solidFill>
              <a:srgbClr val="FF4747"/>
            </a:solidFill>
          </c:spPr>
          <c:invertIfNegative val="0"/>
          <c:cat>
            <c:strRef>
              <c:f>Foglio1!$A$2:$A$5</c:f>
              <c:strCache>
                <c:ptCount val="3"/>
                <c:pt idx="0">
                  <c:v>Parte 1</c:v>
                </c:pt>
                <c:pt idx="1">
                  <c:v>Parte 2</c:v>
                </c:pt>
                <c:pt idx="2">
                  <c:v>Parte 3</c:v>
                </c:pt>
              </c:strCache>
            </c:strRef>
          </c:cat>
          <c:val>
            <c:numRef>
              <c:f>Foglio1!$C$2:$C$5</c:f>
              <c:numCache>
                <c:formatCode>General</c:formatCode>
                <c:ptCount val="4"/>
                <c:pt idx="0">
                  <c:v>8</c:v>
                </c:pt>
                <c:pt idx="1">
                  <c:v>7</c:v>
                </c:pt>
                <c:pt idx="2">
                  <c:v>9</c:v>
                </c:pt>
              </c:numCache>
            </c:numRef>
          </c:val>
          <c:extLst>
            <c:ext xmlns:c16="http://schemas.microsoft.com/office/drawing/2014/chart" uri="{C3380CC4-5D6E-409C-BE32-E72D297353CC}">
              <c16:uniqueId val="{00000001-025B-4D83-A5C2-F73C58877783}"/>
            </c:ext>
          </c:extLst>
        </c:ser>
        <c:ser>
          <c:idx val="2"/>
          <c:order val="2"/>
          <c:tx>
            <c:strRef>
              <c:f>Foglio1!$D$1</c:f>
              <c:strCache>
                <c:ptCount val="1"/>
                <c:pt idx="0">
                  <c:v>Pena</c:v>
                </c:pt>
              </c:strCache>
            </c:strRef>
          </c:tx>
          <c:spPr>
            <a:solidFill>
              <a:srgbClr val="87F874"/>
            </a:solidFill>
          </c:spPr>
          <c:invertIfNegative val="0"/>
          <c:cat>
            <c:strRef>
              <c:f>Foglio1!$A$2:$A$5</c:f>
              <c:strCache>
                <c:ptCount val="3"/>
                <c:pt idx="0">
                  <c:v>Parte 1</c:v>
                </c:pt>
                <c:pt idx="1">
                  <c:v>Parte 2</c:v>
                </c:pt>
                <c:pt idx="2">
                  <c:v>Parte 3</c:v>
                </c:pt>
              </c:strCache>
            </c:strRef>
          </c:cat>
          <c:val>
            <c:numRef>
              <c:f>Foglio1!$D$2:$D$5</c:f>
              <c:numCache>
                <c:formatCode>General</c:formatCode>
                <c:ptCount val="4"/>
                <c:pt idx="0">
                  <c:v>3.5</c:v>
                </c:pt>
                <c:pt idx="1">
                  <c:v>7</c:v>
                </c:pt>
                <c:pt idx="2">
                  <c:v>10</c:v>
                </c:pt>
              </c:numCache>
            </c:numRef>
          </c:val>
          <c:extLst>
            <c:ext xmlns:c16="http://schemas.microsoft.com/office/drawing/2014/chart" uri="{C3380CC4-5D6E-409C-BE32-E72D297353CC}">
              <c16:uniqueId val="{00000002-025B-4D83-A5C2-F73C58877783}"/>
            </c:ext>
          </c:extLst>
        </c:ser>
        <c:dLbls>
          <c:showLegendKey val="0"/>
          <c:showVal val="0"/>
          <c:showCatName val="0"/>
          <c:showSerName val="0"/>
          <c:showPercent val="0"/>
          <c:showBubbleSize val="0"/>
        </c:dLbls>
        <c:gapWidth val="150"/>
        <c:shape val="box"/>
        <c:axId val="54023296"/>
        <c:axId val="57233792"/>
        <c:axId val="0"/>
      </c:bar3DChart>
      <c:catAx>
        <c:axId val="54023296"/>
        <c:scaling>
          <c:orientation val="minMax"/>
        </c:scaling>
        <c:delete val="0"/>
        <c:axPos val="b"/>
        <c:numFmt formatCode="General" sourceLinked="0"/>
        <c:majorTickMark val="out"/>
        <c:minorTickMark val="none"/>
        <c:tickLblPos val="nextTo"/>
        <c:crossAx val="57233792"/>
        <c:crosses val="autoZero"/>
        <c:auto val="1"/>
        <c:lblAlgn val="ctr"/>
        <c:lblOffset val="100"/>
        <c:noMultiLvlLbl val="0"/>
      </c:catAx>
      <c:valAx>
        <c:axId val="57233792"/>
        <c:scaling>
          <c:orientation val="minMax"/>
        </c:scaling>
        <c:delete val="0"/>
        <c:axPos val="l"/>
        <c:majorGridlines/>
        <c:numFmt formatCode="General" sourceLinked="1"/>
        <c:majorTickMark val="out"/>
        <c:minorTickMark val="none"/>
        <c:tickLblPos val="nextTo"/>
        <c:crossAx val="54023296"/>
        <c:crosses val="autoZero"/>
        <c:crossBetween val="between"/>
      </c:valAx>
    </c:plotArea>
    <c:legend>
      <c:legendPos val="r"/>
      <c:overlay val="0"/>
    </c:legend>
    <c:plotVisOnly val="1"/>
    <c:dispBlanksAs val="gap"/>
    <c:showDLblsOverMax val="0"/>
  </c:chart>
  <c:txPr>
    <a:bodyPr/>
    <a:lstStyle/>
    <a:p>
      <a:pPr>
        <a:defRPr sz="1800"/>
      </a:pPr>
      <a:endParaRPr lang="it-IT"/>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1"/>
    </c:view3D>
    <c:floor>
      <c:thickness val="0"/>
    </c:floor>
    <c:sideWall>
      <c:thickness val="0"/>
    </c:sideWall>
    <c:backWall>
      <c:thickness val="0"/>
    </c:backWall>
    <c:plotArea>
      <c:layout/>
      <c:bar3DChart>
        <c:barDir val="col"/>
        <c:grouping val="stacked"/>
        <c:varyColors val="0"/>
        <c:ser>
          <c:idx val="0"/>
          <c:order val="0"/>
          <c:tx>
            <c:strRef>
              <c:f>Foglio1!$B$1</c:f>
              <c:strCache>
                <c:ptCount val="1"/>
                <c:pt idx="0">
                  <c:v>Noia</c:v>
                </c:pt>
              </c:strCache>
            </c:strRef>
          </c:tx>
          <c:spPr>
            <a:solidFill>
              <a:srgbClr val="CF83ED"/>
            </a:solidFill>
          </c:spPr>
          <c:invertIfNegative val="0"/>
          <c:cat>
            <c:strRef>
              <c:f>Foglio1!$A$2:$A$5</c:f>
              <c:strCache>
                <c:ptCount val="3"/>
                <c:pt idx="0">
                  <c:v>Parte 1</c:v>
                </c:pt>
                <c:pt idx="1">
                  <c:v>Parte 2</c:v>
                </c:pt>
                <c:pt idx="2">
                  <c:v>Parte 3</c:v>
                </c:pt>
              </c:strCache>
            </c:strRef>
          </c:cat>
          <c:val>
            <c:numRef>
              <c:f>Foglio1!$B$2:$B$5</c:f>
              <c:numCache>
                <c:formatCode>General</c:formatCode>
                <c:ptCount val="4"/>
                <c:pt idx="0">
                  <c:v>8</c:v>
                </c:pt>
                <c:pt idx="1">
                  <c:v>5</c:v>
                </c:pt>
                <c:pt idx="2">
                  <c:v>4</c:v>
                </c:pt>
              </c:numCache>
            </c:numRef>
          </c:val>
          <c:extLst>
            <c:ext xmlns:c16="http://schemas.microsoft.com/office/drawing/2014/chart" uri="{C3380CC4-5D6E-409C-BE32-E72D297353CC}">
              <c16:uniqueId val="{00000000-8FA8-4887-801B-391419301A57}"/>
            </c:ext>
          </c:extLst>
        </c:ser>
        <c:ser>
          <c:idx val="1"/>
          <c:order val="1"/>
          <c:tx>
            <c:strRef>
              <c:f>Foglio1!$C$1</c:f>
              <c:strCache>
                <c:ptCount val="1"/>
                <c:pt idx="0">
                  <c:v>Ilarità</c:v>
                </c:pt>
              </c:strCache>
            </c:strRef>
          </c:tx>
          <c:spPr>
            <a:solidFill>
              <a:srgbClr val="FFFF37"/>
            </a:solidFill>
          </c:spPr>
          <c:invertIfNegative val="0"/>
          <c:cat>
            <c:strRef>
              <c:f>Foglio1!$A$2:$A$5</c:f>
              <c:strCache>
                <c:ptCount val="3"/>
                <c:pt idx="0">
                  <c:v>Parte 1</c:v>
                </c:pt>
                <c:pt idx="1">
                  <c:v>Parte 2</c:v>
                </c:pt>
                <c:pt idx="2">
                  <c:v>Parte 3</c:v>
                </c:pt>
              </c:strCache>
            </c:strRef>
          </c:cat>
          <c:val>
            <c:numRef>
              <c:f>Foglio1!$C$2:$C$5</c:f>
              <c:numCache>
                <c:formatCode>General</c:formatCode>
                <c:ptCount val="4"/>
                <c:pt idx="0">
                  <c:v>6</c:v>
                </c:pt>
                <c:pt idx="1">
                  <c:v>8</c:v>
                </c:pt>
                <c:pt idx="2">
                  <c:v>5</c:v>
                </c:pt>
              </c:numCache>
            </c:numRef>
          </c:val>
          <c:extLst>
            <c:ext xmlns:c16="http://schemas.microsoft.com/office/drawing/2014/chart" uri="{C3380CC4-5D6E-409C-BE32-E72D297353CC}">
              <c16:uniqueId val="{00000001-8FA8-4887-801B-391419301A57}"/>
            </c:ext>
          </c:extLst>
        </c:ser>
        <c:ser>
          <c:idx val="2"/>
          <c:order val="2"/>
          <c:tx>
            <c:strRef>
              <c:f>Foglio1!$D$1</c:f>
              <c:strCache>
                <c:ptCount val="1"/>
                <c:pt idx="0">
                  <c:v>Interesse</c:v>
                </c:pt>
              </c:strCache>
            </c:strRef>
          </c:tx>
          <c:spPr>
            <a:solidFill>
              <a:srgbClr val="F8B17C"/>
            </a:solidFill>
          </c:spPr>
          <c:invertIfNegative val="0"/>
          <c:cat>
            <c:strRef>
              <c:f>Foglio1!$A$2:$A$5</c:f>
              <c:strCache>
                <c:ptCount val="3"/>
                <c:pt idx="0">
                  <c:v>Parte 1</c:v>
                </c:pt>
                <c:pt idx="1">
                  <c:v>Parte 2</c:v>
                </c:pt>
                <c:pt idx="2">
                  <c:v>Parte 3</c:v>
                </c:pt>
              </c:strCache>
            </c:strRef>
          </c:cat>
          <c:val>
            <c:numRef>
              <c:f>Foglio1!$D$2:$D$5</c:f>
              <c:numCache>
                <c:formatCode>General</c:formatCode>
                <c:ptCount val="4"/>
                <c:pt idx="0">
                  <c:v>3.5</c:v>
                </c:pt>
                <c:pt idx="1">
                  <c:v>7</c:v>
                </c:pt>
                <c:pt idx="2">
                  <c:v>10</c:v>
                </c:pt>
              </c:numCache>
            </c:numRef>
          </c:val>
          <c:extLst>
            <c:ext xmlns:c16="http://schemas.microsoft.com/office/drawing/2014/chart" uri="{C3380CC4-5D6E-409C-BE32-E72D297353CC}">
              <c16:uniqueId val="{00000002-8FA8-4887-801B-391419301A57}"/>
            </c:ext>
          </c:extLst>
        </c:ser>
        <c:dLbls>
          <c:showLegendKey val="0"/>
          <c:showVal val="0"/>
          <c:showCatName val="0"/>
          <c:showSerName val="0"/>
          <c:showPercent val="0"/>
          <c:showBubbleSize val="0"/>
        </c:dLbls>
        <c:gapWidth val="150"/>
        <c:shape val="box"/>
        <c:axId val="36779904"/>
        <c:axId val="36781440"/>
        <c:axId val="0"/>
      </c:bar3DChart>
      <c:catAx>
        <c:axId val="36779904"/>
        <c:scaling>
          <c:orientation val="minMax"/>
        </c:scaling>
        <c:delete val="0"/>
        <c:axPos val="b"/>
        <c:numFmt formatCode="General" sourceLinked="0"/>
        <c:majorTickMark val="out"/>
        <c:minorTickMark val="none"/>
        <c:tickLblPos val="nextTo"/>
        <c:crossAx val="36781440"/>
        <c:crosses val="autoZero"/>
        <c:auto val="1"/>
        <c:lblAlgn val="ctr"/>
        <c:lblOffset val="100"/>
        <c:noMultiLvlLbl val="0"/>
      </c:catAx>
      <c:valAx>
        <c:axId val="36781440"/>
        <c:scaling>
          <c:orientation val="minMax"/>
        </c:scaling>
        <c:delete val="0"/>
        <c:axPos val="l"/>
        <c:majorGridlines/>
        <c:numFmt formatCode="General" sourceLinked="1"/>
        <c:majorTickMark val="out"/>
        <c:minorTickMark val="none"/>
        <c:tickLblPos val="nextTo"/>
        <c:crossAx val="36779904"/>
        <c:crosses val="autoZero"/>
        <c:crossBetween val="between"/>
      </c:valAx>
    </c:plotArea>
    <c:legend>
      <c:legendPos val="r"/>
      <c:overlay val="0"/>
    </c:legend>
    <c:plotVisOnly val="1"/>
    <c:dispBlanksAs val="gap"/>
    <c:showDLblsOverMax val="0"/>
  </c:chart>
  <c:txPr>
    <a:bodyPr/>
    <a:lstStyle/>
    <a:p>
      <a:pPr>
        <a:defRPr sz="1800"/>
      </a:pPr>
      <a:endParaRPr lang="it-IT"/>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stacked"/>
        <c:varyColors val="0"/>
        <c:ser>
          <c:idx val="0"/>
          <c:order val="0"/>
          <c:tx>
            <c:strRef>
              <c:f>Foglio1!$B$1</c:f>
              <c:strCache>
                <c:ptCount val="1"/>
                <c:pt idx="0">
                  <c:v>1^PARTE</c:v>
                </c:pt>
              </c:strCache>
            </c:strRef>
          </c:tx>
          <c:spPr>
            <a:solidFill>
              <a:schemeClr val="accent1"/>
            </a:solidFill>
            <a:ln>
              <a:noFill/>
            </a:ln>
            <a:effectLst/>
            <a:sp3d/>
          </c:spPr>
          <c:invertIfNegative val="0"/>
          <c:cat>
            <c:strRef>
              <c:f>Foglio1!$A$2:$A$5</c:f>
              <c:strCache>
                <c:ptCount val="4"/>
                <c:pt idx="0">
                  <c:v>DISGUSTO</c:v>
                </c:pt>
                <c:pt idx="1">
                  <c:v>SMARRIMENTO</c:v>
                </c:pt>
                <c:pt idx="2">
                  <c:v>CONFUSIONE</c:v>
                </c:pt>
                <c:pt idx="3">
                  <c:v>PENA</c:v>
                </c:pt>
              </c:strCache>
            </c:strRef>
          </c:cat>
          <c:val>
            <c:numRef>
              <c:f>Foglio1!$B$2:$B$5</c:f>
              <c:numCache>
                <c:formatCode>General</c:formatCode>
                <c:ptCount val="4"/>
                <c:pt idx="0">
                  <c:v>10</c:v>
                </c:pt>
                <c:pt idx="1">
                  <c:v>10</c:v>
                </c:pt>
                <c:pt idx="2">
                  <c:v>10</c:v>
                </c:pt>
                <c:pt idx="3">
                  <c:v>0</c:v>
                </c:pt>
              </c:numCache>
            </c:numRef>
          </c:val>
          <c:extLst>
            <c:ext xmlns:c16="http://schemas.microsoft.com/office/drawing/2014/chart" uri="{C3380CC4-5D6E-409C-BE32-E72D297353CC}">
              <c16:uniqueId val="{00000000-F301-4F57-968D-7EF78F588D25}"/>
            </c:ext>
          </c:extLst>
        </c:ser>
        <c:ser>
          <c:idx val="1"/>
          <c:order val="1"/>
          <c:tx>
            <c:strRef>
              <c:f>Foglio1!$C$1</c:f>
              <c:strCache>
                <c:ptCount val="1"/>
                <c:pt idx="0">
                  <c:v>2^PARTE</c:v>
                </c:pt>
              </c:strCache>
            </c:strRef>
          </c:tx>
          <c:spPr>
            <a:solidFill>
              <a:schemeClr val="accent2"/>
            </a:solidFill>
            <a:ln>
              <a:noFill/>
            </a:ln>
            <a:effectLst/>
            <a:sp3d/>
          </c:spPr>
          <c:invertIfNegative val="0"/>
          <c:cat>
            <c:strRef>
              <c:f>Foglio1!$A$2:$A$5</c:f>
              <c:strCache>
                <c:ptCount val="4"/>
                <c:pt idx="0">
                  <c:v>DISGUSTO</c:v>
                </c:pt>
                <c:pt idx="1">
                  <c:v>SMARRIMENTO</c:v>
                </c:pt>
                <c:pt idx="2">
                  <c:v>CONFUSIONE</c:v>
                </c:pt>
                <c:pt idx="3">
                  <c:v>PENA</c:v>
                </c:pt>
              </c:strCache>
            </c:strRef>
          </c:cat>
          <c:val>
            <c:numRef>
              <c:f>Foglio1!$C$2:$C$5</c:f>
              <c:numCache>
                <c:formatCode>General</c:formatCode>
                <c:ptCount val="4"/>
                <c:pt idx="0">
                  <c:v>5</c:v>
                </c:pt>
                <c:pt idx="1">
                  <c:v>1</c:v>
                </c:pt>
                <c:pt idx="2">
                  <c:v>8</c:v>
                </c:pt>
                <c:pt idx="3">
                  <c:v>0</c:v>
                </c:pt>
              </c:numCache>
            </c:numRef>
          </c:val>
          <c:extLst>
            <c:ext xmlns:c16="http://schemas.microsoft.com/office/drawing/2014/chart" uri="{C3380CC4-5D6E-409C-BE32-E72D297353CC}">
              <c16:uniqueId val="{00000001-F301-4F57-968D-7EF78F588D25}"/>
            </c:ext>
          </c:extLst>
        </c:ser>
        <c:ser>
          <c:idx val="2"/>
          <c:order val="2"/>
          <c:tx>
            <c:strRef>
              <c:f>Foglio1!$D$1</c:f>
              <c:strCache>
                <c:ptCount val="1"/>
                <c:pt idx="0">
                  <c:v>3^PARTE</c:v>
                </c:pt>
              </c:strCache>
            </c:strRef>
          </c:tx>
          <c:spPr>
            <a:solidFill>
              <a:schemeClr val="accent3"/>
            </a:solidFill>
            <a:ln>
              <a:noFill/>
            </a:ln>
            <a:effectLst/>
            <a:sp3d/>
          </c:spPr>
          <c:invertIfNegative val="0"/>
          <c:cat>
            <c:strRef>
              <c:f>Foglio1!$A$2:$A$5</c:f>
              <c:strCache>
                <c:ptCount val="4"/>
                <c:pt idx="0">
                  <c:v>DISGUSTO</c:v>
                </c:pt>
                <c:pt idx="1">
                  <c:v>SMARRIMENTO</c:v>
                </c:pt>
                <c:pt idx="2">
                  <c:v>CONFUSIONE</c:v>
                </c:pt>
                <c:pt idx="3">
                  <c:v>PENA</c:v>
                </c:pt>
              </c:strCache>
            </c:strRef>
          </c:cat>
          <c:val>
            <c:numRef>
              <c:f>Foglio1!$D$2:$D$5</c:f>
              <c:numCache>
                <c:formatCode>General</c:formatCode>
                <c:ptCount val="4"/>
                <c:pt idx="0">
                  <c:v>8</c:v>
                </c:pt>
                <c:pt idx="1">
                  <c:v>8</c:v>
                </c:pt>
                <c:pt idx="2">
                  <c:v>3</c:v>
                </c:pt>
                <c:pt idx="3">
                  <c:v>10</c:v>
                </c:pt>
              </c:numCache>
            </c:numRef>
          </c:val>
          <c:extLst>
            <c:ext xmlns:c16="http://schemas.microsoft.com/office/drawing/2014/chart" uri="{C3380CC4-5D6E-409C-BE32-E72D297353CC}">
              <c16:uniqueId val="{00000002-F301-4F57-968D-7EF78F588D25}"/>
            </c:ext>
          </c:extLst>
        </c:ser>
        <c:dLbls>
          <c:showLegendKey val="0"/>
          <c:showVal val="0"/>
          <c:showCatName val="0"/>
          <c:showSerName val="0"/>
          <c:showPercent val="0"/>
          <c:showBubbleSize val="0"/>
        </c:dLbls>
        <c:gapWidth val="150"/>
        <c:shape val="box"/>
        <c:axId val="124617088"/>
        <c:axId val="124618624"/>
        <c:axId val="0"/>
      </c:bar3DChart>
      <c:catAx>
        <c:axId val="124617088"/>
        <c:scaling>
          <c:orientation val="minMax"/>
        </c:scaling>
        <c:delete val="0"/>
        <c:axPos val="b"/>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it-IT"/>
          </a:p>
        </c:txPr>
        <c:crossAx val="124618624"/>
        <c:crosses val="autoZero"/>
        <c:auto val="1"/>
        <c:lblAlgn val="ctr"/>
        <c:lblOffset val="100"/>
        <c:noMultiLvlLbl val="0"/>
      </c:catAx>
      <c:valAx>
        <c:axId val="12461862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it-IT"/>
          </a:p>
        </c:txPr>
        <c:crossAx val="124617088"/>
        <c:crosses val="autoZero"/>
        <c:crossBetween val="between"/>
      </c:valAx>
      <c:spPr>
        <a:noFill/>
        <a:ln>
          <a:noFill/>
        </a:ln>
        <a:effectLst/>
      </c:spPr>
    </c:plotArea>
    <c:legend>
      <c:legendPos val="b"/>
      <c:overlay val="0"/>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it-IT"/>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stacked"/>
        <c:varyColors val="0"/>
        <c:ser>
          <c:idx val="0"/>
          <c:order val="0"/>
          <c:tx>
            <c:strRef>
              <c:f>Foglio1!$B$1</c:f>
              <c:strCache>
                <c:ptCount val="1"/>
                <c:pt idx="0">
                  <c:v>1^PARTE</c:v>
                </c:pt>
              </c:strCache>
            </c:strRef>
          </c:tx>
          <c:spPr>
            <a:solidFill>
              <a:schemeClr val="accent1"/>
            </a:solidFill>
            <a:ln>
              <a:noFill/>
            </a:ln>
            <a:effectLst/>
            <a:sp3d/>
          </c:spPr>
          <c:invertIfNegative val="0"/>
          <c:cat>
            <c:strRef>
              <c:f>Foglio1!$A$2:$A$5</c:f>
              <c:strCache>
                <c:ptCount val="4"/>
                <c:pt idx="0">
                  <c:v>DISGUSTO</c:v>
                </c:pt>
                <c:pt idx="1">
                  <c:v>SMARRIMENTO</c:v>
                </c:pt>
                <c:pt idx="2">
                  <c:v>RABBIA</c:v>
                </c:pt>
                <c:pt idx="3">
                  <c:v>PENA</c:v>
                </c:pt>
              </c:strCache>
            </c:strRef>
          </c:cat>
          <c:val>
            <c:numRef>
              <c:f>Foglio1!$B$2:$B$5</c:f>
              <c:numCache>
                <c:formatCode>General</c:formatCode>
                <c:ptCount val="4"/>
                <c:pt idx="0">
                  <c:v>7</c:v>
                </c:pt>
                <c:pt idx="1">
                  <c:v>6</c:v>
                </c:pt>
                <c:pt idx="2">
                  <c:v>4</c:v>
                </c:pt>
                <c:pt idx="3">
                  <c:v>0</c:v>
                </c:pt>
              </c:numCache>
            </c:numRef>
          </c:val>
          <c:extLst>
            <c:ext xmlns:c16="http://schemas.microsoft.com/office/drawing/2014/chart" uri="{C3380CC4-5D6E-409C-BE32-E72D297353CC}">
              <c16:uniqueId val="{00000000-F301-4F57-968D-7EF78F588D25}"/>
            </c:ext>
          </c:extLst>
        </c:ser>
        <c:ser>
          <c:idx val="1"/>
          <c:order val="1"/>
          <c:tx>
            <c:strRef>
              <c:f>Foglio1!$C$1</c:f>
              <c:strCache>
                <c:ptCount val="1"/>
                <c:pt idx="0">
                  <c:v>2^PARTE</c:v>
                </c:pt>
              </c:strCache>
            </c:strRef>
          </c:tx>
          <c:spPr>
            <a:solidFill>
              <a:schemeClr val="accent2"/>
            </a:solidFill>
            <a:ln>
              <a:noFill/>
            </a:ln>
            <a:effectLst/>
            <a:sp3d/>
          </c:spPr>
          <c:invertIfNegative val="0"/>
          <c:cat>
            <c:strRef>
              <c:f>Foglio1!$A$2:$A$5</c:f>
              <c:strCache>
                <c:ptCount val="4"/>
                <c:pt idx="0">
                  <c:v>DISGUSTO</c:v>
                </c:pt>
                <c:pt idx="1">
                  <c:v>SMARRIMENTO</c:v>
                </c:pt>
                <c:pt idx="2">
                  <c:v>RABBIA</c:v>
                </c:pt>
                <c:pt idx="3">
                  <c:v>PENA</c:v>
                </c:pt>
              </c:strCache>
            </c:strRef>
          </c:cat>
          <c:val>
            <c:numRef>
              <c:f>Foglio1!$C$2:$C$5</c:f>
              <c:numCache>
                <c:formatCode>General</c:formatCode>
                <c:ptCount val="4"/>
                <c:pt idx="0">
                  <c:v>5</c:v>
                </c:pt>
                <c:pt idx="1">
                  <c:v>3</c:v>
                </c:pt>
                <c:pt idx="2">
                  <c:v>7</c:v>
                </c:pt>
                <c:pt idx="3">
                  <c:v>3</c:v>
                </c:pt>
              </c:numCache>
            </c:numRef>
          </c:val>
          <c:extLst>
            <c:ext xmlns:c16="http://schemas.microsoft.com/office/drawing/2014/chart" uri="{C3380CC4-5D6E-409C-BE32-E72D297353CC}">
              <c16:uniqueId val="{00000001-F301-4F57-968D-7EF78F588D25}"/>
            </c:ext>
          </c:extLst>
        </c:ser>
        <c:ser>
          <c:idx val="2"/>
          <c:order val="2"/>
          <c:tx>
            <c:strRef>
              <c:f>Foglio1!$D$1</c:f>
              <c:strCache>
                <c:ptCount val="1"/>
                <c:pt idx="0">
                  <c:v>3^PARTE</c:v>
                </c:pt>
              </c:strCache>
            </c:strRef>
          </c:tx>
          <c:spPr>
            <a:solidFill>
              <a:schemeClr val="accent3"/>
            </a:solidFill>
            <a:ln>
              <a:noFill/>
            </a:ln>
            <a:effectLst/>
            <a:sp3d/>
          </c:spPr>
          <c:invertIfNegative val="0"/>
          <c:cat>
            <c:strRef>
              <c:f>Foglio1!$A$2:$A$5</c:f>
              <c:strCache>
                <c:ptCount val="4"/>
                <c:pt idx="0">
                  <c:v>DISGUSTO</c:v>
                </c:pt>
                <c:pt idx="1">
                  <c:v>SMARRIMENTO</c:v>
                </c:pt>
                <c:pt idx="2">
                  <c:v>RABBIA</c:v>
                </c:pt>
                <c:pt idx="3">
                  <c:v>PENA</c:v>
                </c:pt>
              </c:strCache>
            </c:strRef>
          </c:cat>
          <c:val>
            <c:numRef>
              <c:f>Foglio1!$D$2:$D$5</c:f>
              <c:numCache>
                <c:formatCode>General</c:formatCode>
                <c:ptCount val="4"/>
                <c:pt idx="0">
                  <c:v>5</c:v>
                </c:pt>
                <c:pt idx="1">
                  <c:v>6</c:v>
                </c:pt>
                <c:pt idx="2">
                  <c:v>8</c:v>
                </c:pt>
                <c:pt idx="3">
                  <c:v>10</c:v>
                </c:pt>
              </c:numCache>
            </c:numRef>
          </c:val>
          <c:extLst>
            <c:ext xmlns:c16="http://schemas.microsoft.com/office/drawing/2014/chart" uri="{C3380CC4-5D6E-409C-BE32-E72D297353CC}">
              <c16:uniqueId val="{00000002-F301-4F57-968D-7EF78F588D25}"/>
            </c:ext>
          </c:extLst>
        </c:ser>
        <c:dLbls>
          <c:showLegendKey val="0"/>
          <c:showVal val="0"/>
          <c:showCatName val="0"/>
          <c:showSerName val="0"/>
          <c:showPercent val="0"/>
          <c:showBubbleSize val="0"/>
        </c:dLbls>
        <c:gapWidth val="150"/>
        <c:shape val="box"/>
        <c:axId val="123578624"/>
        <c:axId val="123588608"/>
        <c:axId val="0"/>
      </c:bar3DChart>
      <c:catAx>
        <c:axId val="123578624"/>
        <c:scaling>
          <c:orientation val="minMax"/>
        </c:scaling>
        <c:delete val="0"/>
        <c:axPos val="b"/>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it-IT"/>
          </a:p>
        </c:txPr>
        <c:crossAx val="123588608"/>
        <c:crosses val="autoZero"/>
        <c:auto val="1"/>
        <c:lblAlgn val="ctr"/>
        <c:lblOffset val="100"/>
        <c:noMultiLvlLbl val="0"/>
      </c:catAx>
      <c:valAx>
        <c:axId val="12358860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it-IT"/>
          </a:p>
        </c:txPr>
        <c:crossAx val="123578624"/>
        <c:crosses val="autoZero"/>
        <c:crossBetween val="between"/>
      </c:valAx>
      <c:spPr>
        <a:noFill/>
        <a:ln>
          <a:noFill/>
        </a:ln>
        <a:effectLst/>
      </c:spPr>
    </c:plotArea>
    <c:legend>
      <c:legendPos val="b"/>
      <c:overlay val="0"/>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it-IT"/>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stacked"/>
        <c:varyColors val="0"/>
        <c:ser>
          <c:idx val="0"/>
          <c:order val="0"/>
          <c:tx>
            <c:strRef>
              <c:f>Foglio1!$B$1</c:f>
              <c:strCache>
                <c:ptCount val="1"/>
                <c:pt idx="0">
                  <c:v>1^Parte</c:v>
                </c:pt>
              </c:strCache>
            </c:strRef>
          </c:tx>
          <c:spPr>
            <a:solidFill>
              <a:schemeClr val="accent1"/>
            </a:solidFill>
            <a:ln>
              <a:noFill/>
            </a:ln>
            <a:effectLst/>
            <a:sp3d/>
          </c:spPr>
          <c:invertIfNegative val="0"/>
          <c:cat>
            <c:strRef>
              <c:f>Foglio1!$A$2:$A$5</c:f>
              <c:strCache>
                <c:ptCount val="4"/>
                <c:pt idx="0">
                  <c:v>Esasperazione</c:v>
                </c:pt>
                <c:pt idx="1">
                  <c:v>Imbarazzo</c:v>
                </c:pt>
                <c:pt idx="2">
                  <c:v>Ilarità</c:v>
                </c:pt>
                <c:pt idx="3">
                  <c:v>Frustrazione</c:v>
                </c:pt>
              </c:strCache>
            </c:strRef>
          </c:cat>
          <c:val>
            <c:numRef>
              <c:f>Foglio1!$B$2:$B$5</c:f>
              <c:numCache>
                <c:formatCode>General</c:formatCode>
                <c:ptCount val="4"/>
                <c:pt idx="0">
                  <c:v>7</c:v>
                </c:pt>
                <c:pt idx="1">
                  <c:v>5</c:v>
                </c:pt>
                <c:pt idx="2">
                  <c:v>6</c:v>
                </c:pt>
                <c:pt idx="3">
                  <c:v>4</c:v>
                </c:pt>
              </c:numCache>
            </c:numRef>
          </c:val>
          <c:extLst>
            <c:ext xmlns:c16="http://schemas.microsoft.com/office/drawing/2014/chart" uri="{C3380CC4-5D6E-409C-BE32-E72D297353CC}">
              <c16:uniqueId val="{00000000-EB0D-4CDF-97E6-E072207F7D08}"/>
            </c:ext>
          </c:extLst>
        </c:ser>
        <c:ser>
          <c:idx val="1"/>
          <c:order val="1"/>
          <c:tx>
            <c:strRef>
              <c:f>Foglio1!$C$1</c:f>
              <c:strCache>
                <c:ptCount val="1"/>
                <c:pt idx="0">
                  <c:v>2^Parte</c:v>
                </c:pt>
              </c:strCache>
            </c:strRef>
          </c:tx>
          <c:spPr>
            <a:solidFill>
              <a:schemeClr val="accent2"/>
            </a:solidFill>
            <a:ln>
              <a:noFill/>
            </a:ln>
            <a:effectLst/>
            <a:sp3d/>
          </c:spPr>
          <c:invertIfNegative val="0"/>
          <c:cat>
            <c:strRef>
              <c:f>Foglio1!$A$2:$A$5</c:f>
              <c:strCache>
                <c:ptCount val="4"/>
                <c:pt idx="0">
                  <c:v>Esasperazione</c:v>
                </c:pt>
                <c:pt idx="1">
                  <c:v>Imbarazzo</c:v>
                </c:pt>
                <c:pt idx="2">
                  <c:v>Ilarità</c:v>
                </c:pt>
                <c:pt idx="3">
                  <c:v>Frustrazione</c:v>
                </c:pt>
              </c:strCache>
            </c:strRef>
          </c:cat>
          <c:val>
            <c:numRef>
              <c:f>Foglio1!$C$2:$C$5</c:f>
              <c:numCache>
                <c:formatCode>General</c:formatCode>
                <c:ptCount val="4"/>
                <c:pt idx="0">
                  <c:v>6</c:v>
                </c:pt>
                <c:pt idx="1">
                  <c:v>7</c:v>
                </c:pt>
                <c:pt idx="2">
                  <c:v>5</c:v>
                </c:pt>
                <c:pt idx="3">
                  <c:v>6</c:v>
                </c:pt>
              </c:numCache>
            </c:numRef>
          </c:val>
          <c:extLst>
            <c:ext xmlns:c16="http://schemas.microsoft.com/office/drawing/2014/chart" uri="{C3380CC4-5D6E-409C-BE32-E72D297353CC}">
              <c16:uniqueId val="{00000001-EB0D-4CDF-97E6-E072207F7D08}"/>
            </c:ext>
          </c:extLst>
        </c:ser>
        <c:ser>
          <c:idx val="2"/>
          <c:order val="2"/>
          <c:tx>
            <c:strRef>
              <c:f>Foglio1!$D$1</c:f>
              <c:strCache>
                <c:ptCount val="1"/>
                <c:pt idx="0">
                  <c:v>3^Parte</c:v>
                </c:pt>
              </c:strCache>
            </c:strRef>
          </c:tx>
          <c:spPr>
            <a:solidFill>
              <a:schemeClr val="accent3"/>
            </a:solidFill>
            <a:ln>
              <a:noFill/>
            </a:ln>
            <a:effectLst/>
            <a:sp3d/>
          </c:spPr>
          <c:invertIfNegative val="0"/>
          <c:cat>
            <c:strRef>
              <c:f>Foglio1!$A$2:$A$5</c:f>
              <c:strCache>
                <c:ptCount val="4"/>
                <c:pt idx="0">
                  <c:v>Esasperazione</c:v>
                </c:pt>
                <c:pt idx="1">
                  <c:v>Imbarazzo</c:v>
                </c:pt>
                <c:pt idx="2">
                  <c:v>Ilarità</c:v>
                </c:pt>
                <c:pt idx="3">
                  <c:v>Frustrazione</c:v>
                </c:pt>
              </c:strCache>
            </c:strRef>
          </c:cat>
          <c:val>
            <c:numRef>
              <c:f>Foglio1!$D$2:$D$5</c:f>
              <c:numCache>
                <c:formatCode>General</c:formatCode>
                <c:ptCount val="4"/>
                <c:pt idx="0">
                  <c:v>5</c:v>
                </c:pt>
                <c:pt idx="1">
                  <c:v>7</c:v>
                </c:pt>
                <c:pt idx="2">
                  <c:v>4</c:v>
                </c:pt>
                <c:pt idx="3">
                  <c:v>5</c:v>
                </c:pt>
              </c:numCache>
            </c:numRef>
          </c:val>
          <c:extLst>
            <c:ext xmlns:c16="http://schemas.microsoft.com/office/drawing/2014/chart" uri="{C3380CC4-5D6E-409C-BE32-E72D297353CC}">
              <c16:uniqueId val="{00000002-EB0D-4CDF-97E6-E072207F7D08}"/>
            </c:ext>
          </c:extLst>
        </c:ser>
        <c:dLbls>
          <c:showLegendKey val="0"/>
          <c:showVal val="0"/>
          <c:showCatName val="0"/>
          <c:showSerName val="0"/>
          <c:showPercent val="0"/>
          <c:showBubbleSize val="0"/>
        </c:dLbls>
        <c:gapWidth val="150"/>
        <c:shape val="box"/>
        <c:axId val="125911424"/>
        <c:axId val="125912960"/>
        <c:axId val="0"/>
      </c:bar3DChart>
      <c:catAx>
        <c:axId val="125911424"/>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it-IT"/>
          </a:p>
        </c:txPr>
        <c:crossAx val="125912960"/>
        <c:crosses val="autoZero"/>
        <c:auto val="1"/>
        <c:lblAlgn val="ctr"/>
        <c:lblOffset val="100"/>
        <c:noMultiLvlLbl val="0"/>
      </c:catAx>
      <c:valAx>
        <c:axId val="12591296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it-IT"/>
          </a:p>
        </c:txPr>
        <c:crossAx val="12591142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it-IT"/>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it-IT"/>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stacked"/>
        <c:varyColors val="0"/>
        <c:ser>
          <c:idx val="0"/>
          <c:order val="0"/>
          <c:tx>
            <c:strRef>
              <c:f>Foglio1!$B$1</c:f>
              <c:strCache>
                <c:ptCount val="1"/>
                <c:pt idx="0">
                  <c:v>1^Parte</c:v>
                </c:pt>
              </c:strCache>
            </c:strRef>
          </c:tx>
          <c:spPr>
            <a:solidFill>
              <a:schemeClr val="accent1"/>
            </a:solidFill>
            <a:ln>
              <a:noFill/>
            </a:ln>
            <a:effectLst/>
            <a:sp3d/>
          </c:spPr>
          <c:invertIfNegative val="0"/>
          <c:cat>
            <c:strRef>
              <c:f>Foglio1!$A$2:$A$5</c:f>
              <c:strCache>
                <c:ptCount val="4"/>
                <c:pt idx="0">
                  <c:v>NOIA</c:v>
                </c:pt>
                <c:pt idx="1">
                  <c:v>ESASPERAZIONE</c:v>
                </c:pt>
                <c:pt idx="2">
                  <c:v>INTERESSE</c:v>
                </c:pt>
                <c:pt idx="3">
                  <c:v>TENEREZZA</c:v>
                </c:pt>
              </c:strCache>
            </c:strRef>
          </c:cat>
          <c:val>
            <c:numRef>
              <c:f>Foglio1!$B$2:$B$5</c:f>
              <c:numCache>
                <c:formatCode>General</c:formatCode>
                <c:ptCount val="4"/>
                <c:pt idx="0">
                  <c:v>8</c:v>
                </c:pt>
                <c:pt idx="1">
                  <c:v>10</c:v>
                </c:pt>
                <c:pt idx="2">
                  <c:v>4</c:v>
                </c:pt>
                <c:pt idx="3">
                  <c:v>1</c:v>
                </c:pt>
              </c:numCache>
            </c:numRef>
          </c:val>
          <c:extLst>
            <c:ext xmlns:c16="http://schemas.microsoft.com/office/drawing/2014/chart" uri="{C3380CC4-5D6E-409C-BE32-E72D297353CC}">
              <c16:uniqueId val="{00000000-6E2E-4C83-9C5C-F7085302835D}"/>
            </c:ext>
          </c:extLst>
        </c:ser>
        <c:ser>
          <c:idx val="1"/>
          <c:order val="1"/>
          <c:tx>
            <c:strRef>
              <c:f>Foglio1!$C$1</c:f>
              <c:strCache>
                <c:ptCount val="1"/>
                <c:pt idx="0">
                  <c:v>2^Parte</c:v>
                </c:pt>
              </c:strCache>
            </c:strRef>
          </c:tx>
          <c:spPr>
            <a:solidFill>
              <a:schemeClr val="accent2"/>
            </a:solidFill>
            <a:ln>
              <a:noFill/>
            </a:ln>
            <a:effectLst/>
            <a:sp3d/>
          </c:spPr>
          <c:invertIfNegative val="0"/>
          <c:cat>
            <c:strRef>
              <c:f>Foglio1!$A$2:$A$5</c:f>
              <c:strCache>
                <c:ptCount val="4"/>
                <c:pt idx="0">
                  <c:v>NOIA</c:v>
                </c:pt>
                <c:pt idx="1">
                  <c:v>ESASPERAZIONE</c:v>
                </c:pt>
                <c:pt idx="2">
                  <c:v>INTERESSE</c:v>
                </c:pt>
                <c:pt idx="3">
                  <c:v>TENEREZZA</c:v>
                </c:pt>
              </c:strCache>
            </c:strRef>
          </c:cat>
          <c:val>
            <c:numRef>
              <c:f>Foglio1!$C$2:$C$5</c:f>
              <c:numCache>
                <c:formatCode>General</c:formatCode>
                <c:ptCount val="4"/>
                <c:pt idx="0">
                  <c:v>5</c:v>
                </c:pt>
                <c:pt idx="1">
                  <c:v>8</c:v>
                </c:pt>
                <c:pt idx="2">
                  <c:v>9</c:v>
                </c:pt>
                <c:pt idx="3">
                  <c:v>7</c:v>
                </c:pt>
              </c:numCache>
            </c:numRef>
          </c:val>
          <c:extLst>
            <c:ext xmlns:c16="http://schemas.microsoft.com/office/drawing/2014/chart" uri="{C3380CC4-5D6E-409C-BE32-E72D297353CC}">
              <c16:uniqueId val="{00000001-6E2E-4C83-9C5C-F7085302835D}"/>
            </c:ext>
          </c:extLst>
        </c:ser>
        <c:ser>
          <c:idx val="2"/>
          <c:order val="2"/>
          <c:tx>
            <c:strRef>
              <c:f>Foglio1!$D$1</c:f>
              <c:strCache>
                <c:ptCount val="1"/>
                <c:pt idx="0">
                  <c:v>Serie 3</c:v>
                </c:pt>
              </c:strCache>
            </c:strRef>
          </c:tx>
          <c:spPr>
            <a:solidFill>
              <a:schemeClr val="accent3"/>
            </a:solidFill>
            <a:ln>
              <a:noFill/>
            </a:ln>
            <a:effectLst/>
            <a:sp3d/>
          </c:spPr>
          <c:invertIfNegative val="0"/>
          <c:cat>
            <c:strRef>
              <c:f>Foglio1!$A$2:$A$5</c:f>
              <c:strCache>
                <c:ptCount val="4"/>
                <c:pt idx="0">
                  <c:v>NOIA</c:v>
                </c:pt>
                <c:pt idx="1">
                  <c:v>ESASPERAZIONE</c:v>
                </c:pt>
                <c:pt idx="2">
                  <c:v>INTERESSE</c:v>
                </c:pt>
                <c:pt idx="3">
                  <c:v>TENEREZZA</c:v>
                </c:pt>
              </c:strCache>
            </c:strRef>
          </c:cat>
          <c:val>
            <c:numRef>
              <c:f>Foglio1!$D$2:$D$5</c:f>
              <c:numCache>
                <c:formatCode>General</c:formatCode>
                <c:ptCount val="4"/>
                <c:pt idx="0">
                  <c:v>1</c:v>
                </c:pt>
                <c:pt idx="1">
                  <c:v>5</c:v>
                </c:pt>
                <c:pt idx="2">
                  <c:v>8</c:v>
                </c:pt>
                <c:pt idx="3">
                  <c:v>10</c:v>
                </c:pt>
              </c:numCache>
            </c:numRef>
          </c:val>
          <c:extLst>
            <c:ext xmlns:c16="http://schemas.microsoft.com/office/drawing/2014/chart" uri="{C3380CC4-5D6E-409C-BE32-E72D297353CC}">
              <c16:uniqueId val="{00000002-6E2E-4C83-9C5C-F7085302835D}"/>
            </c:ext>
          </c:extLst>
        </c:ser>
        <c:dLbls>
          <c:showLegendKey val="0"/>
          <c:showVal val="0"/>
          <c:showCatName val="0"/>
          <c:showSerName val="0"/>
          <c:showPercent val="0"/>
          <c:showBubbleSize val="0"/>
        </c:dLbls>
        <c:gapWidth val="150"/>
        <c:shape val="box"/>
        <c:axId val="125974784"/>
        <c:axId val="125992960"/>
        <c:axId val="0"/>
      </c:bar3DChart>
      <c:catAx>
        <c:axId val="125974784"/>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it-IT"/>
          </a:p>
        </c:txPr>
        <c:crossAx val="125992960"/>
        <c:crosses val="autoZero"/>
        <c:auto val="1"/>
        <c:lblAlgn val="ctr"/>
        <c:lblOffset val="100"/>
        <c:noMultiLvlLbl val="0"/>
      </c:catAx>
      <c:valAx>
        <c:axId val="12599296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it-IT"/>
          </a:p>
        </c:txPr>
        <c:crossAx val="12597478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it-IT"/>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it-IT"/>
    </a:p>
  </c:txPr>
  <c:externalData r:id="rId1">
    <c:autoUpdate val="0"/>
  </c:externalData>
</c:chartSpace>
</file>

<file path=ppt/comments/comment1.xml><?xml version="1.0" encoding="utf-8"?>
<p:cmLst xmlns:a="http://schemas.openxmlformats.org/drawingml/2006/main" xmlns:r="http://schemas.openxmlformats.org/officeDocument/2006/relationships" xmlns:p="http://schemas.openxmlformats.org/presentationml/2006/main">
  <p:cm authorId="1" dt="2019-05-02T17:11:24.158" idx="2">
    <p:pos x="7070" y="641"/>
    <p:text>QUESTO LO DOBBIAMO SINTETIZZARE E SPIEGARE MEGLIO. IN MANIERA PIU CONCRETA E CHIARA</p:text>
    <p:extLst mod="1">
      <p:ext uri="{C676402C-5697-4E1C-873F-D02D1690AC5C}">
        <p15:threadingInfo xmlns:p15="http://schemas.microsoft.com/office/powerpoint/2012/main" timeZoneBias="-12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19-05-08T19:06:09.725" idx="6">
    <p:pos x="10" y="10"/>
    <p:text>Qui Gregora capisce finalemte il vero problema, cosa sta effettivamente succedendo. Una mancanza di comprensione. I suoi familiari non riescono a capire le sue parloe, che a lui sembrano tanto chiare. A ciò segue di nuovo il silenzio. Perchè in fondo è il SILENZIO  che caratterizza questa intricata situazione familiare, principalemtent nel rapporto con i genitori.Una totale difficilotà di comprensione.</p:text>
  </p:cm>
</p:cmLst>
</file>

<file path=ppt/comments/comment3.xml><?xml version="1.0" encoding="utf-8"?>
<p:cmLst xmlns:a="http://schemas.openxmlformats.org/drawingml/2006/main" xmlns:r="http://schemas.openxmlformats.org/officeDocument/2006/relationships" xmlns:p="http://schemas.openxmlformats.org/presentationml/2006/main">
  <p:cm authorId="1" dt="2019-05-08T18:52:50.469" idx="4">
    <p:pos x="6814" y="860"/>
    <p:text>Questa scena sembra rappresentare un dialogo vero e proprio. Tuttavia possiamo davvero considerarla tale? Tutti sembrano rivolgersi a Gregor ma nessuno sembra ascoltarlo.L amadre ripete più volte al procuratore che Gregor sta bene, ma perchè non lo domanda direttamente a Gregor? Nel nervosismo della situazione ella si lascia andare in una sorta di monolgo concitato in cui l'unica a parlare è solo lei. Ciò fa si, ancora un a volta, che nessuno presti attenzione a ciò che Gregor ha da dire.</p:text>
    <p:extLst>
      <p:ext uri="{C676402C-5697-4E1C-873F-D02D1690AC5C}">
        <p15:threadingInfo xmlns:p15="http://schemas.microsoft.com/office/powerpoint/2012/main" timeZoneBias="-120"/>
      </p:ext>
    </p:extLst>
  </p:cm>
</p:cmLst>
</file>

<file path=ppt/comments/comment4.xml><?xml version="1.0" encoding="utf-8"?>
<p:cmLst xmlns:a="http://schemas.openxmlformats.org/drawingml/2006/main" xmlns:r="http://schemas.openxmlformats.org/officeDocument/2006/relationships" xmlns:p="http://schemas.openxmlformats.org/presentationml/2006/main">
  <p:cm authorId="1" dt="2019-05-10T15:24:17.906" idx="7">
    <p:pos x="7052" y="266"/>
    <p:text>In queste poche righe troviamo espressi molti elementi che mi ha condotto ad un momento di defamiiarizzazione, ovvero di allontanamento dal testo. La cosa si mi ha lasciata perplessa è stato il fatto che Gregor continua ad agire come se avere il prprpio corpo transformato in quello schifoso di un insetto fosse una cosa normale. ecco cosi che questa trasformazione passa in secondo piano perchè viene soppiantata dalle preoccupazioni quotidiane.</p:text>
    <p:extLst>
      <p:ext uri="{C676402C-5697-4E1C-873F-D02D1690AC5C}">
        <p15:threadingInfo xmlns:p15="http://schemas.microsoft.com/office/powerpoint/2012/main" timeZoneBias="-120"/>
      </p:ext>
    </p:extLst>
  </p:cm>
  <p:cm authorId="1" dt="2019-05-10T15:27:46.328" idx="8">
    <p:pos x="7052" y="402"/>
    <p:text>Tra gli elementi che mettono queste cose in risalto nel testo abbiamo: i verbi e i sostantivi che ci rimandano alle varie sfere sensoriali( vista, sentire/percepire, toccare, contatto.</p:text>
    <p:extLst>
      <p:ext uri="{C676402C-5697-4E1C-873F-D02D1690AC5C}">
        <p15:threadingInfo xmlns:p15="http://schemas.microsoft.com/office/powerpoint/2012/main" timeZoneBias="-120">
          <p15:parentCm authorId="1" idx="7"/>
        </p15:threadingInfo>
      </p:ext>
    </p:extLst>
  </p:cm>
  <p:cm authorId="1" dt="2019-05-10T15:28:14.850" idx="9">
    <p:pos x="7052" y="538"/>
    <p:text>Abbiamo anche un ossimoro: un sentire che è sordo.</p:text>
    <p:extLst>
      <p:ext uri="{C676402C-5697-4E1C-873F-D02D1690AC5C}">
        <p15:threadingInfo xmlns:p15="http://schemas.microsoft.com/office/powerpoint/2012/main" timeZoneBias="-120">
          <p15:parentCm authorId="1" idx="7"/>
        </p15:threadingInfo>
      </p:ext>
    </p:extLst>
  </p:cm>
  <p:cm authorId="1" dt="2019-05-10T15:29:01.529" idx="10">
    <p:pos x="7052" y="674"/>
    <p:text>Chiude gli occhi per non vedere...lui li chiude ma il lettore invece li apre maggiormente perchè deve immaginarsi la scena.</p:text>
    <p:extLst>
      <p:ext uri="{C676402C-5697-4E1C-873F-D02D1690AC5C}">
        <p15:threadingInfo xmlns:p15="http://schemas.microsoft.com/office/powerpoint/2012/main" timeZoneBias="-120">
          <p15:parentCm authorId="1" idx="7"/>
        </p15:threadingInfo>
      </p:ext>
    </p:extLst>
  </p:cm>
</p:cmLst>
</file>

<file path=ppt/comments/comment5.xml><?xml version="1.0" encoding="utf-8"?>
<p:cmLst xmlns:a="http://schemas.openxmlformats.org/drawingml/2006/main" xmlns:r="http://schemas.openxmlformats.org/officeDocument/2006/relationships" xmlns:p="http://schemas.openxmlformats.org/presentationml/2006/main">
  <p:cm authorId="1" dt="2019-05-10T15:41:58.485" idx="11">
    <p:pos x="6687" y="1327"/>
    <p:text>Anche qui come per Gregor , l'aspetto esteriore è indice di disprezzo e critica. Anche se oggi c'è piu libertà e continuiamo a ripeterci che l'abito non fa il monaco, non sembra essere cosi. Inutile negare che l'abito e il modo esteriore e di presentarsi agli altri siano una componente importantissima per essere accettati o disprezzati.</p:text>
    <p:extLst>
      <p:ext uri="{C676402C-5697-4E1C-873F-D02D1690AC5C}">
        <p15:threadingInfo xmlns:p15="http://schemas.microsoft.com/office/powerpoint/2012/main" timeZoneBias="-120"/>
      </p:ext>
    </p:extLst>
  </p:cm>
  <p:cm authorId="1" dt="2019-05-10T15:45:33.480" idx="12">
    <p:pos x="6687" y="1463"/>
    <p:text>Nel caso di Gregor, l'aspetto esteriore è la cuasa principale che fa csi che venga alienato dalla propria famiglia. Nel caso di Lizzie, l'aspetto esteriore è in molte circostanza ciò per cui viene maggiormente disprezzata. E non faccio riferimento solamente alla desfrzione del suo abbigliamento ama anche alla descrizione delle sue qualità fisiche, la cui bellezza non sempre è capita e apprezzata</p:text>
    <p:extLst>
      <p:ext uri="{C676402C-5697-4E1C-873F-D02D1690AC5C}">
        <p15:threadingInfo xmlns:p15="http://schemas.microsoft.com/office/powerpoint/2012/main" timeZoneBias="-120">
          <p15:parentCm authorId="1" idx="11"/>
        </p15:threadingInfo>
      </p:ext>
    </p:extLst>
  </p:cm>
</p:cmLst>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bg>
      <p:bgRef idx="1003">
        <a:schemeClr val="bg2"/>
      </p:bgRef>
    </p:bg>
    <p:spTree>
      <p:nvGrpSpPr>
        <p:cNvPr id="1" name=""/>
        <p:cNvGrpSpPr/>
        <p:nvPr/>
      </p:nvGrpSpPr>
      <p:grpSpPr>
        <a:xfrm>
          <a:off x="0" y="0"/>
          <a:ext cx="0" cy="0"/>
          <a:chOff x="0" y="0"/>
          <a:chExt cx="0" cy="0"/>
        </a:xfrm>
      </p:grpSpPr>
      <p:pic>
        <p:nvPicPr>
          <p:cNvPr id="7" name="Picture 6" descr="Celestia-R1---OverlayTitle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3962399" y="1964267"/>
            <a:ext cx="7197726" cy="2421464"/>
          </a:xfrm>
        </p:spPr>
        <p:txBody>
          <a:bodyPr anchor="b">
            <a:normAutofit/>
          </a:bodyPr>
          <a:lstStyle>
            <a:lvl1pPr algn="r">
              <a:defRPr sz="4800">
                <a:effectLst/>
              </a:defRPr>
            </a:lvl1pPr>
          </a:lstStyle>
          <a:p>
            <a:r>
              <a:rPr lang="it-IT"/>
              <a:t>Fare clic per modificare lo stile del titolo dello schema</a:t>
            </a:r>
            <a:endParaRPr lang="en-US" dirty="0"/>
          </a:p>
        </p:txBody>
      </p:sp>
      <p:sp>
        <p:nvSpPr>
          <p:cNvPr id="3" name="Subtitle 2"/>
          <p:cNvSpPr>
            <a:spLocks noGrp="1"/>
          </p:cNvSpPr>
          <p:nvPr>
            <p:ph type="subTitle" idx="1"/>
          </p:nvPr>
        </p:nvSpPr>
        <p:spPr>
          <a:xfrm>
            <a:off x="3962399" y="4385732"/>
            <a:ext cx="7197726"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a:xfrm>
            <a:off x="8932558" y="5870575"/>
            <a:ext cx="1600200" cy="377825"/>
          </a:xfrm>
        </p:spPr>
        <p:txBody>
          <a:bodyPr/>
          <a:lstStyle/>
          <a:p>
            <a:fld id="{B61BEF0D-F0BB-DE4B-95CE-6DB70DBA9567}" type="datetimeFigureOut">
              <a:rPr lang="en-US" dirty="0"/>
              <a:pPr/>
              <a:t>6/1/2019</a:t>
            </a:fld>
            <a:endParaRPr lang="en-US" dirty="0"/>
          </a:p>
        </p:txBody>
      </p:sp>
      <p:sp>
        <p:nvSpPr>
          <p:cNvPr id="5" name="Footer Placeholder 4"/>
          <p:cNvSpPr>
            <a:spLocks noGrp="1"/>
          </p:cNvSpPr>
          <p:nvPr>
            <p:ph type="ftr" sz="quarter" idx="11"/>
          </p:nvPr>
        </p:nvSpPr>
        <p:spPr>
          <a:xfrm>
            <a:off x="3962399" y="5870575"/>
            <a:ext cx="4893958" cy="377825"/>
          </a:xfrm>
        </p:spPr>
        <p:txBody>
          <a:bodyPr/>
          <a:lstStyle/>
          <a:p>
            <a:endParaRPr lang="en-US" dirty="0"/>
          </a:p>
        </p:txBody>
      </p:sp>
      <p:sp>
        <p:nvSpPr>
          <p:cNvPr id="6" name="Slide Number Placeholder 5"/>
          <p:cNvSpPr>
            <a:spLocks noGrp="1"/>
          </p:cNvSpPr>
          <p:nvPr>
            <p:ph type="sldNum" sz="quarter" idx="12"/>
          </p:nvPr>
        </p:nvSpPr>
        <p:spPr>
          <a:xfrm>
            <a:off x="10608958" y="5870575"/>
            <a:ext cx="551167" cy="377825"/>
          </a:xfrm>
        </p:spPr>
        <p:txBody>
          <a:bodyPr/>
          <a:lstStyle/>
          <a:p>
            <a:fld id="{D57F1E4F-1CFF-5643-939E-217C01CDF565}" type="slidenum">
              <a:rPr lang="en-US" dirty="0"/>
              <a:pPr/>
              <a:t>‹N›</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magine panoramica con didascalia">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4732865"/>
            <a:ext cx="10131427" cy="566738"/>
          </a:xfrm>
        </p:spPr>
        <p:txBody>
          <a:bodyPr anchor="b">
            <a:normAutofit/>
          </a:bodyPr>
          <a:lstStyle>
            <a:lvl1pPr algn="l">
              <a:defRPr sz="2400" b="0"/>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1371600" y="932112"/>
            <a:ext cx="8759827"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4" name="Text Placeholder 3"/>
          <p:cNvSpPr>
            <a:spLocks noGrp="1"/>
          </p:cNvSpPr>
          <p:nvPr>
            <p:ph type="body" sz="half" idx="2"/>
          </p:nvPr>
        </p:nvSpPr>
        <p:spPr>
          <a:xfrm>
            <a:off x="685800" y="5299603"/>
            <a:ext cx="10131427" cy="49371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a:t>
            </a:r>
          </a:p>
        </p:txBody>
      </p:sp>
      <p:sp>
        <p:nvSpPr>
          <p:cNvPr id="5" name="Date Placeholder 4"/>
          <p:cNvSpPr>
            <a:spLocks noGrp="1"/>
          </p:cNvSpPr>
          <p:nvPr>
            <p:ph type="dt" sz="half" idx="10"/>
          </p:nvPr>
        </p:nvSpPr>
        <p:spPr/>
        <p:txBody>
          <a:bodyPr/>
          <a:lstStyle/>
          <a:p>
            <a:fld id="{B61BEF0D-F0BB-DE4B-95CE-6DB70DBA9567}" type="datetimeFigureOut">
              <a:rPr lang="en-US" dirty="0"/>
              <a:pPr/>
              <a:t>6/1/2019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olo e sottotitolo">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3124199"/>
          </a:xfrm>
        </p:spPr>
        <p:txBody>
          <a:bodyPr anchor="ctr">
            <a:normAutofit/>
          </a:bodyPr>
          <a:lstStyle>
            <a:lvl1pPr algn="l">
              <a:defRPr sz="3200" b="0" cap="none"/>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685800" y="4343400"/>
            <a:ext cx="10131428"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Modifica gli stili del testo dello schema</a:t>
            </a:r>
          </a:p>
        </p:txBody>
      </p:sp>
      <p:sp>
        <p:nvSpPr>
          <p:cNvPr id="4" name="Date Placeholder 3"/>
          <p:cNvSpPr>
            <a:spLocks noGrp="1"/>
          </p:cNvSpPr>
          <p:nvPr>
            <p:ph type="dt" sz="half" idx="10"/>
          </p:nvPr>
        </p:nvSpPr>
        <p:spPr/>
        <p:txBody>
          <a:bodyPr/>
          <a:lstStyle/>
          <a:p>
            <a:fld id="{B61BEF0D-F0BB-DE4B-95CE-6DB70DBA9567}" type="datetimeFigureOut">
              <a:rPr lang="en-US" dirty="0"/>
              <a:pPr/>
              <a:t>6/1/2019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zione con didascalia">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it-IT"/>
              <a:t>Fare clic per modificare lo stile del titolo dello schema</a:t>
            </a:r>
            <a:endParaRPr lang="en-US" dirty="0"/>
          </a:p>
        </p:txBody>
      </p:sp>
      <p:sp>
        <p:nvSpPr>
          <p:cNvPr id="10" name="Text Placeholder 9"/>
          <p:cNvSpPr>
            <a:spLocks noGrp="1"/>
          </p:cNvSpPr>
          <p:nvPr>
            <p:ph type="body" sz="quarter" idx="13"/>
          </p:nvPr>
        </p:nvSpPr>
        <p:spPr>
          <a:xfrm>
            <a:off x="1097875" y="3352800"/>
            <a:ext cx="9339184"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it-IT"/>
              <a:t>Modifica gli stili del testo dello schema</a:t>
            </a:r>
          </a:p>
        </p:txBody>
      </p:sp>
      <p:sp>
        <p:nvSpPr>
          <p:cNvPr id="3" name="Text Placeholder 2"/>
          <p:cNvSpPr>
            <a:spLocks noGrp="1"/>
          </p:cNvSpPr>
          <p:nvPr>
            <p:ph type="body" idx="1"/>
          </p:nvPr>
        </p:nvSpPr>
        <p:spPr>
          <a:xfrm>
            <a:off x="687465" y="4343400"/>
            <a:ext cx="10152367"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Modifica gli stili del testo dello schema</a:t>
            </a:r>
          </a:p>
        </p:txBody>
      </p:sp>
      <p:sp>
        <p:nvSpPr>
          <p:cNvPr id="4" name="Date Placeholder 3"/>
          <p:cNvSpPr>
            <a:spLocks noGrp="1"/>
          </p:cNvSpPr>
          <p:nvPr>
            <p:ph type="dt" sz="half" idx="10"/>
          </p:nvPr>
        </p:nvSpPr>
        <p:spPr/>
        <p:txBody>
          <a:bodyPr/>
          <a:lstStyle/>
          <a:p>
            <a:fld id="{B61BEF0D-F0BB-DE4B-95CE-6DB70DBA9567}" type="datetimeFigureOut">
              <a:rPr lang="en-US" dirty="0"/>
              <a:pPr/>
              <a:t>6/1/2019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cheda nome">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2" y="3308581"/>
            <a:ext cx="10131425" cy="1468800"/>
          </a:xfrm>
        </p:spPr>
        <p:txBody>
          <a:bodyPr anchor="b">
            <a:normAutofit/>
          </a:bodyPr>
          <a:lstStyle>
            <a:lvl1pPr algn="l">
              <a:defRPr sz="3200" b="0" cap="none"/>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685801" y="4777381"/>
            <a:ext cx="10131426"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Modifica gli stili del testo dello schema</a:t>
            </a:r>
          </a:p>
        </p:txBody>
      </p:sp>
      <p:sp>
        <p:nvSpPr>
          <p:cNvPr id="4" name="Date Placeholder 3"/>
          <p:cNvSpPr>
            <a:spLocks noGrp="1"/>
          </p:cNvSpPr>
          <p:nvPr>
            <p:ph type="dt" sz="half" idx="10"/>
          </p:nvPr>
        </p:nvSpPr>
        <p:spPr/>
        <p:txBody>
          <a:bodyPr/>
          <a:lstStyle/>
          <a:p>
            <a:fld id="{B61BEF0D-F0BB-DE4B-95CE-6DB70DBA9567}" type="datetimeFigureOut">
              <a:rPr lang="en-US" dirty="0"/>
              <a:pPr/>
              <a:t>6/1/2019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Scheda nome citazione">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it-IT"/>
              <a:t>Fare clic per modificare lo stile del titolo dello schema</a:t>
            </a:r>
            <a:endParaRPr lang="en-US" dirty="0"/>
          </a:p>
        </p:txBody>
      </p:sp>
      <p:sp>
        <p:nvSpPr>
          <p:cNvPr id="10" name="Text Placeholder 9"/>
          <p:cNvSpPr>
            <a:spLocks noGrp="1"/>
          </p:cNvSpPr>
          <p:nvPr>
            <p:ph type="body" sz="quarter" idx="13"/>
          </p:nvPr>
        </p:nvSpPr>
        <p:spPr>
          <a:xfrm>
            <a:off x="685800" y="3886200"/>
            <a:ext cx="10135436" cy="889000"/>
          </a:xfrm>
        </p:spPr>
        <p:txBody>
          <a:bodyPr vert="horz" lIns="91440" tIns="45720" rIns="91440" bIns="45720" rtlCol="0" anchor="b">
            <a:normAutofit/>
          </a:bodyPr>
          <a:lstStyle>
            <a:lvl1pPr>
              <a:buNone/>
              <a:defRPr lang="en-US" sz="2400" b="0" cap="none" dirty="0">
                <a:ln w="3175" cmpd="sng">
                  <a:noFill/>
                </a:ln>
                <a:solidFill>
                  <a:schemeClr val="tx1"/>
                </a:solidFill>
                <a:effectLst/>
              </a:defRPr>
            </a:lvl1pPr>
          </a:lstStyle>
          <a:p>
            <a:pPr marL="0" lvl="0">
              <a:spcBef>
                <a:spcPct val="0"/>
              </a:spcBef>
              <a:buNone/>
            </a:pPr>
            <a:r>
              <a:rPr lang="it-IT"/>
              <a:t>Modifica gli stili del testo dello schema</a:t>
            </a:r>
          </a:p>
        </p:txBody>
      </p:sp>
      <p:sp>
        <p:nvSpPr>
          <p:cNvPr id="3" name="Text Placeholder 2"/>
          <p:cNvSpPr>
            <a:spLocks noGrp="1"/>
          </p:cNvSpPr>
          <p:nvPr>
            <p:ph type="body" idx="1"/>
          </p:nvPr>
        </p:nvSpPr>
        <p:spPr>
          <a:xfrm>
            <a:off x="685799" y="4775200"/>
            <a:ext cx="10135436"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Modifica gli stili del testo dello schema</a:t>
            </a:r>
          </a:p>
        </p:txBody>
      </p:sp>
      <p:sp>
        <p:nvSpPr>
          <p:cNvPr id="4" name="Date Placeholder 3"/>
          <p:cNvSpPr>
            <a:spLocks noGrp="1"/>
          </p:cNvSpPr>
          <p:nvPr>
            <p:ph type="dt" sz="half" idx="10"/>
          </p:nvPr>
        </p:nvSpPr>
        <p:spPr/>
        <p:txBody>
          <a:bodyPr/>
          <a:lstStyle/>
          <a:p>
            <a:fld id="{B61BEF0D-F0BB-DE4B-95CE-6DB70DBA9567}" type="datetimeFigureOut">
              <a:rPr lang="en-US" dirty="0"/>
              <a:pPr/>
              <a:t>6/1/2019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Vero o falso">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2743199"/>
          </a:xfrm>
        </p:spPr>
        <p:txBody>
          <a:bodyPr vert="horz" lIns="91440" tIns="45720" rIns="91440" bIns="45720" rtlCol="0" anchor="ctr">
            <a:normAutofit/>
          </a:bodyPr>
          <a:lstStyle>
            <a:lvl1pPr>
              <a:defRPr lang="en-US" b="0" dirty="0"/>
            </a:lvl1pPr>
          </a:lstStyle>
          <a:p>
            <a:pPr marL="0" lvl="0"/>
            <a:r>
              <a:rPr lang="it-IT"/>
              <a:t>Fare clic per modificare lo stile del titolo dello schema</a:t>
            </a:r>
            <a:endParaRPr lang="en-US" dirty="0"/>
          </a:p>
        </p:txBody>
      </p:sp>
      <p:sp>
        <p:nvSpPr>
          <p:cNvPr id="10" name="Text Placeholder 9"/>
          <p:cNvSpPr>
            <a:spLocks noGrp="1"/>
          </p:cNvSpPr>
          <p:nvPr>
            <p:ph type="body" sz="quarter" idx="13"/>
          </p:nvPr>
        </p:nvSpPr>
        <p:spPr>
          <a:xfrm>
            <a:off x="685801" y="3505200"/>
            <a:ext cx="10131428"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it-IT"/>
              <a:t>Modifica gli stili del testo dello schema</a:t>
            </a:r>
          </a:p>
        </p:txBody>
      </p:sp>
      <p:sp>
        <p:nvSpPr>
          <p:cNvPr id="3" name="Text Placeholder 2"/>
          <p:cNvSpPr>
            <a:spLocks noGrp="1"/>
          </p:cNvSpPr>
          <p:nvPr>
            <p:ph type="body" idx="1"/>
          </p:nvPr>
        </p:nvSpPr>
        <p:spPr>
          <a:xfrm>
            <a:off x="685800" y="4343400"/>
            <a:ext cx="10131428"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Modifica gli stili del testo dello schema</a:t>
            </a:r>
          </a:p>
        </p:txBody>
      </p:sp>
      <p:sp>
        <p:nvSpPr>
          <p:cNvPr id="4" name="Date Placeholder 3"/>
          <p:cNvSpPr>
            <a:spLocks noGrp="1"/>
          </p:cNvSpPr>
          <p:nvPr>
            <p:ph type="dt" sz="half" idx="10"/>
          </p:nvPr>
        </p:nvSpPr>
        <p:spPr/>
        <p:txBody>
          <a:bodyPr/>
          <a:lstStyle/>
          <a:p>
            <a:fld id="{B61BEF0D-F0BB-DE4B-95CE-6DB70DBA9567}" type="datetimeFigureOut">
              <a:rPr lang="en-US" dirty="0"/>
              <a:pPr/>
              <a:t>6/1/2019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8" name="Title 1"/>
          <p:cNvSpPr>
            <a:spLocks noGrp="1"/>
          </p:cNvSpPr>
          <p:nvPr>
            <p:ph type="title"/>
          </p:nvPr>
        </p:nvSpPr>
        <p:spPr>
          <a:xfrm>
            <a:off x="685801" y="609600"/>
            <a:ext cx="10131425" cy="1456267"/>
          </a:xfrm>
        </p:spPr>
        <p:txBody>
          <a:bodyP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p:txBody>
          <a:bodyPr vert="eaVert" ancho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Vertical Title 1"/>
          <p:cNvSpPr>
            <a:spLocks noGrp="1"/>
          </p:cNvSpPr>
          <p:nvPr>
            <p:ph type="title" orient="vert"/>
          </p:nvPr>
        </p:nvSpPr>
        <p:spPr>
          <a:xfrm>
            <a:off x="8658675" y="609599"/>
            <a:ext cx="2158552" cy="5181601"/>
          </a:xfrm>
        </p:spPr>
        <p:txBody>
          <a:bodyPr vert="eaVert"/>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a:xfrm>
            <a:off x="685800" y="609600"/>
            <a:ext cx="7832116" cy="5181600"/>
          </a:xfrm>
        </p:spPr>
        <p:txBody>
          <a:bodyPr vert="eaVert" ancho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idx="1"/>
          </p:nvPr>
        </p:nvSpPr>
        <p:spPr/>
        <p:txBody>
          <a:bodyPr anchor="ct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3308581"/>
            <a:ext cx="10131427" cy="1468800"/>
          </a:xfrm>
        </p:spPr>
        <p:txBody>
          <a:bodyPr anchor="b"/>
          <a:lstStyle>
            <a:lvl1pPr algn="l">
              <a:defRPr sz="4000" b="0" cap="all"/>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685799" y="4777381"/>
            <a:ext cx="10131428" cy="860400"/>
          </a:xfrm>
        </p:spPr>
        <p:txBody>
          <a:bodyPr anchor="t">
            <a:normAutofit/>
          </a:bodyPr>
          <a:lstStyle>
            <a:lvl1pPr marL="0" indent="0" algn="l">
              <a:buNone/>
              <a:defRPr sz="20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Modifica gli stili del testo dello schema</a:t>
            </a:r>
          </a:p>
        </p:txBody>
      </p:sp>
      <p:sp>
        <p:nvSpPr>
          <p:cNvPr id="4" name="Date Placeholder 3"/>
          <p:cNvSpPr>
            <a:spLocks noGrp="1"/>
          </p:cNvSpPr>
          <p:nvPr>
            <p:ph type="dt" sz="half" idx="10"/>
          </p:nvPr>
        </p:nvSpPr>
        <p:spPr/>
        <p:txBody>
          <a:bodyPr/>
          <a:lstStyle/>
          <a:p>
            <a:fld id="{B61BEF0D-F0BB-DE4B-95CE-6DB70DBA9567}" type="datetimeFigureOut">
              <a:rPr lang="en-US" dirty="0"/>
              <a:pPr/>
              <a:t>6/1/2019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sz="half" idx="1"/>
          </p:nvPr>
        </p:nvSpPr>
        <p:spPr>
          <a:xfrm>
            <a:off x="685802" y="2142067"/>
            <a:ext cx="4995334" cy="3649134"/>
          </a:xfrm>
        </p:spPr>
        <p:txBody>
          <a:bodyPr>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5821895" y="2142067"/>
            <a:ext cx="4995332" cy="3649133"/>
          </a:xfrm>
        </p:spPr>
        <p:txBody>
          <a:bodyPr>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6/1/2019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it-IT"/>
              <a:t>Fare clic per modificare lo stile del titolo dello schema</a:t>
            </a:r>
            <a:endParaRPr lang="en-US" dirty="0"/>
          </a:p>
        </p:txBody>
      </p:sp>
      <p:sp>
        <p:nvSpPr>
          <p:cNvPr id="3" name="Text Placeholder 2"/>
          <p:cNvSpPr>
            <a:spLocks noGrp="1"/>
          </p:cNvSpPr>
          <p:nvPr>
            <p:ph type="body" idx="1" hasCustomPrompt="1"/>
          </p:nvPr>
        </p:nvSpPr>
        <p:spPr>
          <a:xfrm>
            <a:off x="973670" y="2218267"/>
            <a:ext cx="4709054"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85801" y="2870201"/>
            <a:ext cx="4996923" cy="2920998"/>
          </a:xfrm>
        </p:spPr>
        <p:txBody>
          <a:bodyPr anchor="t">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hasCustomPrompt="1"/>
          </p:nvPr>
        </p:nvSpPr>
        <p:spPr>
          <a:xfrm>
            <a:off x="6096003" y="2226734"/>
            <a:ext cx="4722813"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5823483" y="2870201"/>
            <a:ext cx="4995334" cy="2920998"/>
          </a:xfrm>
        </p:spPr>
        <p:txBody>
          <a:bodyPr anchor="t">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6/1/2019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pic>
        <p:nvPicPr>
          <p:cNvPr id="6" name="Picture 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6/1/2019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pic>
        <p:nvPicPr>
          <p:cNvPr id="5" name="Picture 4"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Date Placeholder 1"/>
          <p:cNvSpPr>
            <a:spLocks noGrp="1"/>
          </p:cNvSpPr>
          <p:nvPr>
            <p:ph type="dt" sz="half" idx="10"/>
          </p:nvPr>
        </p:nvSpPr>
        <p:spPr/>
        <p:txBody>
          <a:bodyPr/>
          <a:lstStyle/>
          <a:p>
            <a:fld id="{B61BEF0D-F0BB-DE4B-95CE-6DB70DBA9567}" type="datetimeFigureOut">
              <a:rPr lang="en-US" dirty="0"/>
              <a:pPr/>
              <a:t>6/1/2019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2074333"/>
            <a:ext cx="3680885" cy="1371600"/>
          </a:xfrm>
        </p:spPr>
        <p:txBody>
          <a:bodyPr anchor="b">
            <a:normAutofit/>
          </a:bodyPr>
          <a:lstStyle>
            <a:lvl1pPr algn="l">
              <a:defRPr sz="2400" b="0"/>
            </a:lvl1pPr>
          </a:lstStyle>
          <a:p>
            <a:r>
              <a:rPr lang="it-IT"/>
              <a:t>Fare clic per modificare lo stile del titolo dello schema</a:t>
            </a:r>
            <a:endParaRPr lang="en-US" dirty="0"/>
          </a:p>
        </p:txBody>
      </p:sp>
      <p:sp>
        <p:nvSpPr>
          <p:cNvPr id="3" name="Content Placeholder 2"/>
          <p:cNvSpPr>
            <a:spLocks noGrp="1"/>
          </p:cNvSpPr>
          <p:nvPr>
            <p:ph idx="1"/>
          </p:nvPr>
        </p:nvSpPr>
        <p:spPr>
          <a:xfrm>
            <a:off x="4648201" y="609601"/>
            <a:ext cx="6169026" cy="5181600"/>
          </a:xfrm>
        </p:spPr>
        <p:txBody>
          <a:bodyPr anchor="ctr">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685800" y="3445933"/>
            <a:ext cx="3680885"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a:t>
            </a:r>
          </a:p>
        </p:txBody>
      </p:sp>
      <p:sp>
        <p:nvSpPr>
          <p:cNvPr id="5" name="Date Placeholder 4"/>
          <p:cNvSpPr>
            <a:spLocks noGrp="1"/>
          </p:cNvSpPr>
          <p:nvPr>
            <p:ph type="dt" sz="half" idx="10"/>
          </p:nvPr>
        </p:nvSpPr>
        <p:spPr/>
        <p:txBody>
          <a:bodyPr/>
          <a:lstStyle/>
          <a:p>
            <a:fld id="{B61BEF0D-F0BB-DE4B-95CE-6DB70DBA9567}" type="datetimeFigureOut">
              <a:rPr lang="en-US" dirty="0"/>
              <a:pPr/>
              <a:t>6/1/2019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1600200"/>
            <a:ext cx="6164653" cy="1371600"/>
          </a:xfrm>
        </p:spPr>
        <p:txBody>
          <a:bodyPr anchor="b">
            <a:normAutofit/>
          </a:bodyPr>
          <a:lstStyle>
            <a:lvl1pPr algn="l">
              <a:defRPr sz="2800" b="0"/>
            </a:lvl1pPr>
          </a:lstStyle>
          <a:p>
            <a:r>
              <a:rPr lang="it-IT"/>
              <a:t>Fare clic per modificare lo stile del titolo dello schema</a:t>
            </a:r>
            <a:endParaRPr lang="en-US" dirty="0"/>
          </a:p>
        </p:txBody>
      </p:sp>
      <p:sp>
        <p:nvSpPr>
          <p:cNvPr id="14" name="Picture Placeholder 2"/>
          <p:cNvSpPr>
            <a:spLocks noGrp="1" noChangeAspect="1"/>
          </p:cNvSpPr>
          <p:nvPr>
            <p:ph type="pic" idx="1"/>
          </p:nvPr>
        </p:nvSpPr>
        <p:spPr>
          <a:xfrm>
            <a:off x="7536253" y="914400"/>
            <a:ext cx="3280974"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4" name="Text Placeholder 3"/>
          <p:cNvSpPr>
            <a:spLocks noGrp="1"/>
          </p:cNvSpPr>
          <p:nvPr>
            <p:ph type="body" sz="half" idx="2"/>
          </p:nvPr>
        </p:nvSpPr>
        <p:spPr>
          <a:xfrm>
            <a:off x="685800" y="2971800"/>
            <a:ext cx="6164653" cy="1828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a:t>
            </a:r>
          </a:p>
        </p:txBody>
      </p:sp>
      <p:sp>
        <p:nvSpPr>
          <p:cNvPr id="5" name="Date Placeholder 4"/>
          <p:cNvSpPr>
            <a:spLocks noGrp="1"/>
          </p:cNvSpPr>
          <p:nvPr>
            <p:ph type="dt" sz="half" idx="10"/>
          </p:nvPr>
        </p:nvSpPr>
        <p:spPr/>
        <p:txBody>
          <a:bodyPr/>
          <a:lstStyle/>
          <a:p>
            <a:fld id="{B61BEF0D-F0BB-DE4B-95CE-6DB70DBA9567}" type="datetimeFigureOut">
              <a:rPr lang="en-US" dirty="0"/>
              <a:pPr/>
              <a:t>6/1/2019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1" y="609600"/>
            <a:ext cx="10131425" cy="1456267"/>
          </a:xfrm>
          <a:prstGeom prst="rect">
            <a:avLst/>
          </a:prstGeom>
          <a:effectLst/>
        </p:spPr>
        <p:txBody>
          <a:bodyPr vert="horz" lIns="91440" tIns="45720" rIns="91440" bIns="45720" rtlCol="0" anchor="ctr">
            <a:normAutofit/>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685801" y="2142067"/>
            <a:ext cx="10131425" cy="3649133"/>
          </a:xfrm>
          <a:prstGeom prst="rect">
            <a:avLst/>
          </a:prstGeom>
        </p:spPr>
        <p:txBody>
          <a:bodyPr vert="horz" lIns="91440" tIns="45720" rIns="91440" bIns="45720" rtlCol="0" anchor="ctr">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a:off x="8589660" y="5870575"/>
            <a:ext cx="1600200"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6/1/2019</a:t>
            </a:fld>
            <a:endParaRPr lang="en-US" dirty="0"/>
          </a:p>
        </p:txBody>
      </p:sp>
      <p:sp>
        <p:nvSpPr>
          <p:cNvPr id="5" name="Footer Placeholder 4"/>
          <p:cNvSpPr>
            <a:spLocks noGrp="1"/>
          </p:cNvSpPr>
          <p:nvPr>
            <p:ph type="ftr" sz="quarter" idx="3"/>
          </p:nvPr>
        </p:nvSpPr>
        <p:spPr>
          <a:xfrm>
            <a:off x="685800" y="5870575"/>
            <a:ext cx="7827659"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266060" y="5870575"/>
            <a:ext cx="551167"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‹N›</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9.xml.rels><?xml version="1.0" encoding="UTF-8" standalone="yes"?>
<Relationships xmlns="http://schemas.openxmlformats.org/package/2006/relationships"><Relationship Id="rId2" Type="http://schemas.openxmlformats.org/officeDocument/2006/relationships/comments" Target="../comments/comment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comments" Target="../comments/comment3.xml"/><Relationship Id="rId1" Type="http://schemas.openxmlformats.org/officeDocument/2006/relationships/slideLayout" Target="../slideLayouts/slideLayout1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comments" Target="../comments/comment4.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comments" Target="../comments/comment5.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comments" Target="../comments/comment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A5A6B9F-41FE-42DF-8C9D-F3A8386CBCA6}"/>
              </a:ext>
            </a:extLst>
          </p:cNvPr>
          <p:cNvSpPr>
            <a:spLocks noGrp="1"/>
          </p:cNvSpPr>
          <p:nvPr>
            <p:ph type="ctrTitle"/>
          </p:nvPr>
        </p:nvSpPr>
        <p:spPr>
          <a:xfrm>
            <a:off x="3962399" y="1066801"/>
            <a:ext cx="7197726" cy="2421464"/>
          </a:xfrm>
        </p:spPr>
        <p:txBody>
          <a:bodyPr>
            <a:normAutofit/>
          </a:bodyPr>
          <a:lstStyle/>
          <a:p>
            <a:r>
              <a:rPr lang="it-IT" sz="7200" dirty="0"/>
              <a:t>EMOZIONI</a:t>
            </a:r>
          </a:p>
        </p:txBody>
      </p:sp>
      <p:sp>
        <p:nvSpPr>
          <p:cNvPr id="3" name="Sottotitolo 2">
            <a:extLst>
              <a:ext uri="{FF2B5EF4-FFF2-40B4-BE49-F238E27FC236}">
                <a16:creationId xmlns:a16="http://schemas.microsoft.com/office/drawing/2014/main" id="{836BC8BD-B4BC-4A40-BB95-73867EEDB9B3}"/>
              </a:ext>
            </a:extLst>
          </p:cNvPr>
          <p:cNvSpPr>
            <a:spLocks noGrp="1"/>
          </p:cNvSpPr>
          <p:nvPr>
            <p:ph type="subTitle" idx="1"/>
          </p:nvPr>
        </p:nvSpPr>
        <p:spPr/>
        <p:txBody>
          <a:bodyPr>
            <a:noAutofit/>
          </a:bodyPr>
          <a:lstStyle/>
          <a:p>
            <a:r>
              <a:rPr lang="it-IT" sz="2800" dirty="0"/>
              <a:t>MAZZAGLIA PIERA Y4000300 </a:t>
            </a:r>
          </a:p>
          <a:p>
            <a:r>
              <a:rPr lang="it-IT" sz="2800" dirty="0"/>
              <a:t>MIGNEMI FEDERICA Y40000250</a:t>
            </a:r>
          </a:p>
          <a:p>
            <a:r>
              <a:rPr lang="it-IT" sz="2800" dirty="0"/>
              <a:t>LM-37</a:t>
            </a:r>
          </a:p>
          <a:p>
            <a:r>
              <a:rPr lang="it-IT" sz="2800" dirty="0"/>
              <a:t>METHODOLOGIEN DER DEUTSCHE FORSCHUNG</a:t>
            </a:r>
          </a:p>
        </p:txBody>
      </p:sp>
    </p:spTree>
    <p:extLst>
      <p:ext uri="{BB962C8B-B14F-4D97-AF65-F5344CB8AC3E}">
        <p14:creationId xmlns:p14="http://schemas.microsoft.com/office/powerpoint/2010/main" val="16237885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C8FB825-0F48-4216-99CE-7152272F442E}"/>
              </a:ext>
            </a:extLst>
          </p:cNvPr>
          <p:cNvSpPr>
            <a:spLocks noGrp="1"/>
          </p:cNvSpPr>
          <p:nvPr>
            <p:ph type="title"/>
          </p:nvPr>
        </p:nvSpPr>
        <p:spPr>
          <a:xfrm>
            <a:off x="742122" y="609601"/>
            <a:ext cx="10075106" cy="3124199"/>
          </a:xfrm>
        </p:spPr>
        <p:txBody>
          <a:bodyPr>
            <a:normAutofit/>
          </a:bodyPr>
          <a:lstStyle/>
          <a:p>
            <a:r>
              <a:rPr lang="it-IT" sz="5400" i="1" u="sng" dirty="0"/>
              <a:t>UN ESPERIMENTO SU NOI STESSE!!!</a:t>
            </a:r>
          </a:p>
        </p:txBody>
      </p:sp>
      <p:sp>
        <p:nvSpPr>
          <p:cNvPr id="3" name="Segnaposto testo 2">
            <a:extLst>
              <a:ext uri="{FF2B5EF4-FFF2-40B4-BE49-F238E27FC236}">
                <a16:creationId xmlns:a16="http://schemas.microsoft.com/office/drawing/2014/main" id="{23C1B8B4-0CB5-4098-8A9F-6B0080EE0AEC}"/>
              </a:ext>
            </a:extLst>
          </p:cNvPr>
          <p:cNvSpPr>
            <a:spLocks noGrp="1"/>
          </p:cNvSpPr>
          <p:nvPr>
            <p:ph type="body" idx="1"/>
          </p:nvPr>
        </p:nvSpPr>
        <p:spPr>
          <a:xfrm>
            <a:off x="595312" y="2986088"/>
            <a:ext cx="8234363" cy="3014662"/>
          </a:xfrm>
        </p:spPr>
        <p:txBody>
          <a:bodyPr>
            <a:normAutofit/>
          </a:bodyPr>
          <a:lstStyle/>
          <a:p>
            <a:r>
              <a:rPr lang="it-IT" sz="2800" dirty="0"/>
              <a:t>In questo lavoro abbiamo cercato di sperimentare la teoria dell’EMBODIED COGNITION sui noi stesse attraverso la lettura e l’analisi di due celebri opere letterarie, focalizzando la nostra attenzione </a:t>
            </a:r>
            <a:r>
              <a:rPr lang="it-IT" sz="2800" b="1" u="sng" dirty="0"/>
              <a:t>sull’esperienza emozionale </a:t>
            </a:r>
            <a:r>
              <a:rPr lang="it-IT" sz="2800" dirty="0"/>
              <a:t>avvenuta durante la lettura dei due romanzi.</a:t>
            </a:r>
          </a:p>
        </p:txBody>
      </p:sp>
      <p:pic>
        <p:nvPicPr>
          <p:cNvPr id="5" name="Immagine 4">
            <a:extLst>
              <a:ext uri="{FF2B5EF4-FFF2-40B4-BE49-F238E27FC236}">
                <a16:creationId xmlns:a16="http://schemas.microsoft.com/office/drawing/2014/main" id="{0E450481-1FC4-4D74-971C-DE503A4978A3}"/>
              </a:ext>
            </a:extLst>
          </p:cNvPr>
          <p:cNvPicPr>
            <a:picLocks noChangeAspect="1"/>
          </p:cNvPicPr>
          <p:nvPr/>
        </p:nvPicPr>
        <p:blipFill>
          <a:blip r:embed="rId2"/>
          <a:stretch>
            <a:fillRect/>
          </a:stretch>
        </p:blipFill>
        <p:spPr>
          <a:xfrm>
            <a:off x="10005391" y="4346713"/>
            <a:ext cx="2166043" cy="2511287"/>
          </a:xfrm>
          <a:prstGeom prst="rect">
            <a:avLst/>
          </a:prstGeom>
        </p:spPr>
      </p:pic>
    </p:spTree>
    <p:extLst>
      <p:ext uri="{BB962C8B-B14F-4D97-AF65-F5344CB8AC3E}">
        <p14:creationId xmlns:p14="http://schemas.microsoft.com/office/powerpoint/2010/main" val="1825480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5F82C5D-6FF3-4176-9F02-C75686E40DE3}"/>
              </a:ext>
            </a:extLst>
          </p:cNvPr>
          <p:cNvSpPr>
            <a:spLocks noGrp="1"/>
          </p:cNvSpPr>
          <p:nvPr>
            <p:ph type="title"/>
          </p:nvPr>
        </p:nvSpPr>
        <p:spPr/>
        <p:txBody>
          <a:bodyPr>
            <a:normAutofit/>
          </a:bodyPr>
          <a:lstStyle/>
          <a:p>
            <a:r>
              <a:rPr lang="it-IT" sz="4400" i="1" dirty="0"/>
              <a:t>IL NOSTRO METODO DI ANALISI SI E’ SVOLTO NEL SEGUENTE MODO:</a:t>
            </a:r>
          </a:p>
        </p:txBody>
      </p:sp>
      <p:sp>
        <p:nvSpPr>
          <p:cNvPr id="3" name="Segnaposto contenuto 2">
            <a:extLst>
              <a:ext uri="{FF2B5EF4-FFF2-40B4-BE49-F238E27FC236}">
                <a16:creationId xmlns:a16="http://schemas.microsoft.com/office/drawing/2014/main" id="{D2EB3574-6C89-44D2-8E3A-E90357FB8D8A}"/>
              </a:ext>
            </a:extLst>
          </p:cNvPr>
          <p:cNvSpPr>
            <a:spLocks noGrp="1"/>
          </p:cNvSpPr>
          <p:nvPr>
            <p:ph idx="1"/>
          </p:nvPr>
        </p:nvSpPr>
        <p:spPr>
          <a:xfrm>
            <a:off x="685801" y="2142067"/>
            <a:ext cx="10131425" cy="4715933"/>
          </a:xfrm>
        </p:spPr>
        <p:txBody>
          <a:bodyPr>
            <a:normAutofit/>
          </a:bodyPr>
          <a:lstStyle/>
          <a:p>
            <a:r>
              <a:rPr lang="it-IT" sz="2000" dirty="0"/>
              <a:t>LETTURA DEI TESTI LETTERARI</a:t>
            </a:r>
          </a:p>
          <a:p>
            <a:r>
              <a:rPr lang="it-IT" sz="2000" dirty="0"/>
              <a:t>ATTENZIONE ALLE  EMOZIONI INDIVIDUALI PROVATE IN VARIE PARTI DEI TESTI;</a:t>
            </a:r>
          </a:p>
          <a:p>
            <a:r>
              <a:rPr lang="it-IT" sz="2000" u="sng" dirty="0"/>
              <a:t>MONITORAGGIO ATTIVO </a:t>
            </a:r>
            <a:r>
              <a:rPr lang="it-IT" sz="2000" dirty="0"/>
              <a:t>DELLE NOSTRE RISPOSTE SENSORIALI ED EMOZIONALI AI TESTI;</a:t>
            </a:r>
          </a:p>
          <a:p>
            <a:r>
              <a:rPr lang="it-IT" sz="2000" dirty="0"/>
              <a:t>ANALISI DEGLI INCIAMPI NELLA LETTURA;</a:t>
            </a:r>
          </a:p>
          <a:p>
            <a:r>
              <a:rPr lang="it-IT" sz="2000" dirty="0"/>
              <a:t>ATTENZIONE AI DIVERSI FATTORI CHE HANNO FACILITATO L’IMMERSIONE NELLA NARRAZIONE;</a:t>
            </a:r>
          </a:p>
          <a:p>
            <a:r>
              <a:rPr lang="it-IT" sz="2000" dirty="0"/>
              <a:t>ANALISI DEGLI ELEMENTI DI FOREGROUNDING E BACKGROUNDING.</a:t>
            </a:r>
          </a:p>
          <a:p>
            <a:r>
              <a:rPr lang="it-IT" sz="2000" dirty="0"/>
              <a:t>CONCLUSIONI FINALI</a:t>
            </a:r>
          </a:p>
        </p:txBody>
      </p:sp>
    </p:spTree>
    <p:extLst>
      <p:ext uri="{BB962C8B-B14F-4D97-AF65-F5344CB8AC3E}">
        <p14:creationId xmlns:p14="http://schemas.microsoft.com/office/powerpoint/2010/main" val="33451392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AA63BA1-1080-40C3-BEAA-0FF2045C68C0}"/>
              </a:ext>
            </a:extLst>
          </p:cNvPr>
          <p:cNvSpPr>
            <a:spLocks noGrp="1"/>
          </p:cNvSpPr>
          <p:nvPr>
            <p:ph type="title"/>
          </p:nvPr>
        </p:nvSpPr>
        <p:spPr>
          <a:xfrm>
            <a:off x="615423" y="75937"/>
            <a:ext cx="10131425" cy="1315542"/>
          </a:xfrm>
        </p:spPr>
        <p:txBody>
          <a:bodyPr>
            <a:normAutofit/>
          </a:bodyPr>
          <a:lstStyle/>
          <a:p>
            <a:r>
              <a:rPr lang="it-IT" sz="4800" i="1" dirty="0"/>
              <a:t>I TESTI LETTERARI presi in esame:</a:t>
            </a:r>
          </a:p>
        </p:txBody>
      </p:sp>
      <p:sp>
        <p:nvSpPr>
          <p:cNvPr id="3" name="Segnaposto contenuto 2">
            <a:extLst>
              <a:ext uri="{FF2B5EF4-FFF2-40B4-BE49-F238E27FC236}">
                <a16:creationId xmlns:a16="http://schemas.microsoft.com/office/drawing/2014/main" id="{ED70FA0E-989E-432E-A095-5833E19A9451}"/>
              </a:ext>
            </a:extLst>
          </p:cNvPr>
          <p:cNvSpPr>
            <a:spLocks noGrp="1"/>
          </p:cNvSpPr>
          <p:nvPr>
            <p:ph sz="half" idx="1"/>
          </p:nvPr>
        </p:nvSpPr>
        <p:spPr>
          <a:xfrm>
            <a:off x="685802" y="714375"/>
            <a:ext cx="4995334" cy="4182532"/>
          </a:xfrm>
        </p:spPr>
        <p:txBody>
          <a:bodyPr>
            <a:normAutofit/>
          </a:bodyPr>
          <a:lstStyle/>
          <a:p>
            <a:r>
              <a:rPr lang="it-IT" sz="3600" dirty="0"/>
              <a:t>«LA METAMORFOSI» DI F.KAFKA</a:t>
            </a:r>
          </a:p>
          <a:p>
            <a:r>
              <a:rPr lang="it-IT" sz="3600" dirty="0"/>
              <a:t>1915</a:t>
            </a:r>
          </a:p>
        </p:txBody>
      </p:sp>
      <p:sp>
        <p:nvSpPr>
          <p:cNvPr id="4" name="Segnaposto contenuto 3">
            <a:extLst>
              <a:ext uri="{FF2B5EF4-FFF2-40B4-BE49-F238E27FC236}">
                <a16:creationId xmlns:a16="http://schemas.microsoft.com/office/drawing/2014/main" id="{43F8F70D-1716-4909-91B4-E41D4A42AB8A}"/>
              </a:ext>
            </a:extLst>
          </p:cNvPr>
          <p:cNvSpPr>
            <a:spLocks noGrp="1"/>
          </p:cNvSpPr>
          <p:nvPr>
            <p:ph sz="half" idx="2"/>
          </p:nvPr>
        </p:nvSpPr>
        <p:spPr>
          <a:xfrm>
            <a:off x="5751516" y="980662"/>
            <a:ext cx="4995332" cy="4182533"/>
          </a:xfrm>
        </p:spPr>
        <p:txBody>
          <a:bodyPr>
            <a:normAutofit/>
          </a:bodyPr>
          <a:lstStyle/>
          <a:p>
            <a:r>
              <a:rPr lang="it-IT" sz="3600" dirty="0"/>
              <a:t>« ORGOGLIO E PREGIUDIZIO» DI JANE AUSTEN</a:t>
            </a:r>
          </a:p>
          <a:p>
            <a:r>
              <a:rPr lang="it-IT" sz="3600" dirty="0"/>
              <a:t>1797</a:t>
            </a:r>
          </a:p>
        </p:txBody>
      </p:sp>
      <p:pic>
        <p:nvPicPr>
          <p:cNvPr id="6" name="Immagine 5">
            <a:extLst>
              <a:ext uri="{FF2B5EF4-FFF2-40B4-BE49-F238E27FC236}">
                <a16:creationId xmlns:a16="http://schemas.microsoft.com/office/drawing/2014/main" id="{3B18E991-3E15-4B14-A985-C85B6D641637}"/>
              </a:ext>
            </a:extLst>
          </p:cNvPr>
          <p:cNvPicPr>
            <a:picLocks noChangeAspect="1"/>
          </p:cNvPicPr>
          <p:nvPr/>
        </p:nvPicPr>
        <p:blipFill>
          <a:blip r:embed="rId2"/>
          <a:stretch>
            <a:fillRect/>
          </a:stretch>
        </p:blipFill>
        <p:spPr>
          <a:xfrm>
            <a:off x="2508250" y="2700867"/>
            <a:ext cx="2792413" cy="4073525"/>
          </a:xfrm>
          <a:prstGeom prst="rect">
            <a:avLst/>
          </a:prstGeom>
        </p:spPr>
      </p:pic>
      <p:pic>
        <p:nvPicPr>
          <p:cNvPr id="8" name="Immagine 7">
            <a:extLst>
              <a:ext uri="{FF2B5EF4-FFF2-40B4-BE49-F238E27FC236}">
                <a16:creationId xmlns:a16="http://schemas.microsoft.com/office/drawing/2014/main" id="{18817F7D-56E2-4439-A78A-268BEBFCD87F}"/>
              </a:ext>
            </a:extLst>
          </p:cNvPr>
          <p:cNvPicPr>
            <a:picLocks noChangeAspect="1"/>
          </p:cNvPicPr>
          <p:nvPr/>
        </p:nvPicPr>
        <p:blipFill>
          <a:blip r:embed="rId3"/>
          <a:stretch>
            <a:fillRect/>
          </a:stretch>
        </p:blipFill>
        <p:spPr>
          <a:xfrm>
            <a:off x="8467520" y="2946929"/>
            <a:ext cx="3038678" cy="3911072"/>
          </a:xfrm>
          <a:prstGeom prst="rect">
            <a:avLst/>
          </a:prstGeom>
        </p:spPr>
      </p:pic>
    </p:spTree>
    <p:extLst>
      <p:ext uri="{BB962C8B-B14F-4D97-AF65-F5344CB8AC3E}">
        <p14:creationId xmlns:p14="http://schemas.microsoft.com/office/powerpoint/2010/main" val="22630110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DB88D00-9A34-4F7F-B7D7-BAC7AB1F4899}"/>
              </a:ext>
            </a:extLst>
          </p:cNvPr>
          <p:cNvSpPr>
            <a:spLocks noGrp="1"/>
          </p:cNvSpPr>
          <p:nvPr>
            <p:ph type="title"/>
          </p:nvPr>
        </p:nvSpPr>
        <p:spPr>
          <a:xfrm>
            <a:off x="685801" y="609600"/>
            <a:ext cx="10131425" cy="1790700"/>
          </a:xfrm>
        </p:spPr>
        <p:txBody>
          <a:bodyPr>
            <a:noAutofit/>
          </a:bodyPr>
          <a:lstStyle/>
          <a:p>
            <a:r>
              <a:rPr lang="it-IT" i="1" dirty="0"/>
              <a:t>DOMANDE CHE CI SIAMO POSTE DURANTE LA LETTURA E PUNTI IN CUI CONCENTREREMO LA NOSTRA ATTENZIONE:</a:t>
            </a:r>
          </a:p>
        </p:txBody>
      </p:sp>
      <p:sp>
        <p:nvSpPr>
          <p:cNvPr id="3" name="Segnaposto contenuto 2">
            <a:extLst>
              <a:ext uri="{FF2B5EF4-FFF2-40B4-BE49-F238E27FC236}">
                <a16:creationId xmlns:a16="http://schemas.microsoft.com/office/drawing/2014/main" id="{0FB516A7-28C1-467F-A304-F632103637CB}"/>
              </a:ext>
            </a:extLst>
          </p:cNvPr>
          <p:cNvSpPr>
            <a:spLocks noGrp="1"/>
          </p:cNvSpPr>
          <p:nvPr>
            <p:ph idx="1"/>
          </p:nvPr>
        </p:nvSpPr>
        <p:spPr>
          <a:xfrm>
            <a:off x="685801" y="2142067"/>
            <a:ext cx="10131425" cy="4503662"/>
          </a:xfrm>
        </p:spPr>
        <p:txBody>
          <a:bodyPr>
            <a:normAutofit/>
          </a:bodyPr>
          <a:lstStyle/>
          <a:p>
            <a:r>
              <a:rPr lang="it-IT" sz="2000" dirty="0"/>
              <a:t>COME AGISCE IL TESTO SULLE EMOZIONI?</a:t>
            </a:r>
          </a:p>
          <a:p>
            <a:r>
              <a:rPr lang="it-IT" sz="2000" dirty="0"/>
              <a:t>COME L’AUTORE CREA LINGUAGGI CHE SUSCITANO DETERMINATE EMOZIONI NEL LETTORE?</a:t>
            </a:r>
          </a:p>
          <a:p>
            <a:r>
              <a:rPr lang="it-IT" sz="2000" dirty="0"/>
              <a:t>IN CHE MODO LE EMOZIONI, CHE SONO UN  ATTO PRETTAMENTE MENTALE, SI RADICANO NELLA DIMENSIONE CORPOREA, DELLA FISICITA’?</a:t>
            </a:r>
          </a:p>
          <a:p>
            <a:r>
              <a:rPr lang="it-IT" sz="2000" dirty="0"/>
              <a:t>STRETTO RAPPORTO TRA COGNIZIONE ED EMOZIONE;</a:t>
            </a:r>
          </a:p>
          <a:p>
            <a:r>
              <a:rPr lang="it-IT" sz="2000" dirty="0"/>
              <a:t>ATTO DELLA LETTURA INTESO COME RELAZIONE EMPATICA TRA LETTORE E AUTORE.</a:t>
            </a:r>
          </a:p>
        </p:txBody>
      </p:sp>
    </p:spTree>
    <p:extLst>
      <p:ext uri="{BB962C8B-B14F-4D97-AF65-F5344CB8AC3E}">
        <p14:creationId xmlns:p14="http://schemas.microsoft.com/office/powerpoint/2010/main" val="12903390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85802" y="261258"/>
            <a:ext cx="10025742" cy="1393372"/>
          </a:xfrm>
        </p:spPr>
        <p:txBody>
          <a:bodyPr>
            <a:normAutofit/>
          </a:bodyPr>
          <a:lstStyle/>
          <a:p>
            <a:r>
              <a:rPr lang="it-IT" sz="2800" dirty="0"/>
              <a:t>Scala emozionale delle nostre emozioni durante la lettura di La </a:t>
            </a:r>
            <a:r>
              <a:rPr lang="it-IT" sz="2800" i="1" u="sng" dirty="0"/>
              <a:t>Metamorfosi</a:t>
            </a:r>
            <a:r>
              <a:rPr lang="it-IT" sz="2800" dirty="0"/>
              <a:t>, secondo la RUOTA di </a:t>
            </a:r>
            <a:r>
              <a:rPr lang="it-IT" sz="2800" dirty="0" err="1"/>
              <a:t>Plutchik</a:t>
            </a:r>
            <a:r>
              <a:rPr lang="it-IT" sz="2800" dirty="0"/>
              <a:t>:</a:t>
            </a:r>
            <a:endParaRPr lang="en-GB" sz="2800" dirty="0"/>
          </a:p>
        </p:txBody>
      </p:sp>
      <p:graphicFrame>
        <p:nvGraphicFramePr>
          <p:cNvPr id="4" name="Segnaposto contenuto 3"/>
          <p:cNvGraphicFramePr>
            <a:graphicFrameLocks noGrp="1"/>
          </p:cNvGraphicFramePr>
          <p:nvPr>
            <p:ph idx="1"/>
          </p:nvPr>
        </p:nvGraphicFramePr>
        <p:xfrm>
          <a:off x="685800" y="1553029"/>
          <a:ext cx="10127343" cy="4702628"/>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85802" y="261258"/>
            <a:ext cx="10025742" cy="1393372"/>
          </a:xfrm>
        </p:spPr>
        <p:txBody>
          <a:bodyPr>
            <a:normAutofit/>
          </a:bodyPr>
          <a:lstStyle/>
          <a:p>
            <a:r>
              <a:rPr lang="it-IT" sz="2800" dirty="0"/>
              <a:t>Scala emozionale delle nostre emozioni durante le lettura di </a:t>
            </a:r>
            <a:r>
              <a:rPr lang="it-IT" sz="2800" i="1" u="sng" dirty="0"/>
              <a:t>orgoglio e </a:t>
            </a:r>
            <a:r>
              <a:rPr lang="it-IT" sz="2800" i="1" u="sng" dirty="0" err="1"/>
              <a:t>PRegiudizio</a:t>
            </a:r>
            <a:r>
              <a:rPr lang="it-IT" sz="2800" dirty="0"/>
              <a:t>, secondo la RUOTA di </a:t>
            </a:r>
            <a:r>
              <a:rPr lang="it-IT" sz="2800" dirty="0" err="1"/>
              <a:t>Plutchik</a:t>
            </a:r>
            <a:r>
              <a:rPr lang="it-IT" sz="2800" dirty="0"/>
              <a:t>:</a:t>
            </a:r>
            <a:endParaRPr lang="en-GB" sz="2800" dirty="0"/>
          </a:p>
        </p:txBody>
      </p:sp>
      <p:graphicFrame>
        <p:nvGraphicFramePr>
          <p:cNvPr id="4" name="Segnaposto contenuto 3"/>
          <p:cNvGraphicFramePr>
            <a:graphicFrameLocks noGrp="1"/>
          </p:cNvGraphicFramePr>
          <p:nvPr>
            <p:ph idx="1"/>
          </p:nvPr>
        </p:nvGraphicFramePr>
        <p:xfrm>
          <a:off x="685800" y="1553029"/>
          <a:ext cx="10127343" cy="4702628"/>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Segnaposto contenuto 3"/>
          <p:cNvGraphicFramePr>
            <a:graphicFrameLocks noGrp="1"/>
          </p:cNvGraphicFramePr>
          <p:nvPr>
            <p:ph idx="1"/>
            <p:extLst>
              <p:ext uri="{D42A27DB-BD31-4B8C-83A1-F6EECF244321}">
                <p14:modId xmlns:p14="http://schemas.microsoft.com/office/powerpoint/2010/main" val="3222506442"/>
              </p:ext>
            </p:extLst>
          </p:nvPr>
        </p:nvGraphicFramePr>
        <p:xfrm>
          <a:off x="456764" y="947057"/>
          <a:ext cx="11593722" cy="5524777"/>
        </p:xfrm>
        <a:graphic>
          <a:graphicData uri="http://schemas.openxmlformats.org/drawingml/2006/table">
            <a:tbl>
              <a:tblPr firstRow="1" bandRow="1">
                <a:tableStyleId>{5C22544A-7EE6-4342-B048-85BDC9FD1C3A}</a:tableStyleId>
              </a:tblPr>
              <a:tblGrid>
                <a:gridCol w="3864574">
                  <a:extLst>
                    <a:ext uri="{9D8B030D-6E8A-4147-A177-3AD203B41FA5}">
                      <a16:colId xmlns:a16="http://schemas.microsoft.com/office/drawing/2014/main" val="20000"/>
                    </a:ext>
                  </a:extLst>
                </a:gridCol>
                <a:gridCol w="3893278">
                  <a:extLst>
                    <a:ext uri="{9D8B030D-6E8A-4147-A177-3AD203B41FA5}">
                      <a16:colId xmlns:a16="http://schemas.microsoft.com/office/drawing/2014/main" val="20001"/>
                    </a:ext>
                  </a:extLst>
                </a:gridCol>
                <a:gridCol w="3835870">
                  <a:extLst>
                    <a:ext uri="{9D8B030D-6E8A-4147-A177-3AD203B41FA5}">
                      <a16:colId xmlns:a16="http://schemas.microsoft.com/office/drawing/2014/main" val="20002"/>
                    </a:ext>
                  </a:extLst>
                </a:gridCol>
              </a:tblGrid>
              <a:tr h="1567543">
                <a:tc>
                  <a:txBody>
                    <a:bodyPr/>
                    <a:lstStyle/>
                    <a:p>
                      <a:pPr>
                        <a:lnSpc>
                          <a:spcPct val="115000"/>
                        </a:lnSpc>
                        <a:spcAft>
                          <a:spcPts val="0"/>
                        </a:spcAft>
                      </a:pPr>
                      <a:endParaRPr lang="it-IT" sz="1600" dirty="0">
                        <a:latin typeface="Calibri"/>
                        <a:ea typeface="Calibri"/>
                        <a:cs typeface="Times New Roman"/>
                      </a:endParaRPr>
                    </a:p>
                  </a:txBody>
                  <a:tcPr marL="68580" marR="68580" marT="0" marB="0"/>
                </a:tc>
                <a:tc>
                  <a:txBody>
                    <a:bodyPr/>
                    <a:lstStyle/>
                    <a:p>
                      <a:pPr>
                        <a:lnSpc>
                          <a:spcPct val="115000"/>
                        </a:lnSpc>
                        <a:spcAft>
                          <a:spcPts val="0"/>
                        </a:spcAft>
                      </a:pPr>
                      <a:r>
                        <a:rPr lang="it-IT" sz="2800">
                          <a:latin typeface="Calibri"/>
                          <a:ea typeface="Calibri"/>
                          <a:cs typeface="Times New Roman"/>
                        </a:rPr>
                        <a:t>Elementi di foregrounding</a:t>
                      </a:r>
                      <a:endParaRPr lang="en-GB" sz="2800">
                        <a:latin typeface="Calibri"/>
                        <a:ea typeface="Calibri"/>
                        <a:cs typeface="Times New Roman"/>
                      </a:endParaRPr>
                    </a:p>
                  </a:txBody>
                  <a:tcPr marL="68580" marR="68580" marT="0" marB="0"/>
                </a:tc>
                <a:tc>
                  <a:txBody>
                    <a:bodyPr/>
                    <a:lstStyle/>
                    <a:p>
                      <a:pPr>
                        <a:lnSpc>
                          <a:spcPct val="115000"/>
                        </a:lnSpc>
                        <a:spcAft>
                          <a:spcPts val="0"/>
                        </a:spcAft>
                      </a:pPr>
                      <a:r>
                        <a:rPr lang="it-IT" sz="2800" dirty="0">
                          <a:latin typeface="Calibri"/>
                          <a:ea typeface="Calibri"/>
                          <a:cs typeface="Times New Roman"/>
                        </a:rPr>
                        <a:t>Elementi di </a:t>
                      </a:r>
                      <a:r>
                        <a:rPr lang="it-IT" sz="2800" dirty="0" err="1">
                          <a:latin typeface="Calibri"/>
                          <a:ea typeface="Calibri"/>
                          <a:cs typeface="Times New Roman"/>
                        </a:rPr>
                        <a:t>backgrounding</a:t>
                      </a:r>
                      <a:endParaRPr lang="en-GB" sz="2800" dirty="0">
                        <a:latin typeface="Calibri"/>
                        <a:ea typeface="Calibri"/>
                        <a:cs typeface="Times New Roman"/>
                      </a:endParaRPr>
                    </a:p>
                  </a:txBody>
                  <a:tcPr marL="68580" marR="68580" marT="0" marB="0"/>
                </a:tc>
                <a:extLst>
                  <a:ext uri="{0D108BD9-81ED-4DB2-BD59-A6C34878D82A}">
                    <a16:rowId xmlns:a16="http://schemas.microsoft.com/office/drawing/2014/main" val="10000"/>
                  </a:ext>
                </a:extLst>
              </a:tr>
              <a:tr h="2299439">
                <a:tc>
                  <a:txBody>
                    <a:bodyPr/>
                    <a:lstStyle/>
                    <a:p>
                      <a:pPr>
                        <a:lnSpc>
                          <a:spcPct val="115000"/>
                        </a:lnSpc>
                        <a:spcAft>
                          <a:spcPts val="0"/>
                        </a:spcAft>
                      </a:pPr>
                      <a:r>
                        <a:rPr lang="it-IT" sz="2800" dirty="0" err="1">
                          <a:latin typeface="Calibri"/>
                          <a:ea typeface="Calibri"/>
                          <a:cs typeface="Times New Roman"/>
                        </a:rPr>
                        <a:t>F.Kafka</a:t>
                      </a:r>
                      <a:r>
                        <a:rPr lang="it-IT" sz="2800" dirty="0">
                          <a:latin typeface="Calibri"/>
                          <a:ea typeface="Calibri"/>
                          <a:cs typeface="Times New Roman"/>
                        </a:rPr>
                        <a:t>-La Metamorfosi</a:t>
                      </a:r>
                      <a:endParaRPr lang="en-GB" sz="2800" dirty="0">
                        <a:latin typeface="Calibri"/>
                        <a:ea typeface="Calibri"/>
                        <a:cs typeface="Times New Roman"/>
                      </a:endParaRPr>
                    </a:p>
                  </a:txBody>
                  <a:tcPr marL="68580" marR="68580" marT="0" marB="0"/>
                </a:tc>
                <a:tc>
                  <a:txBody>
                    <a:bodyPr/>
                    <a:lstStyle/>
                    <a:p>
                      <a:pPr>
                        <a:lnSpc>
                          <a:spcPct val="115000"/>
                        </a:lnSpc>
                        <a:spcAft>
                          <a:spcPts val="0"/>
                        </a:spcAft>
                      </a:pPr>
                      <a:r>
                        <a:rPr lang="it-IT" sz="2400" dirty="0">
                          <a:latin typeface="Calibri"/>
                          <a:ea typeface="Calibri"/>
                          <a:cs typeface="Times New Roman"/>
                        </a:rPr>
                        <a:t>-Le preoccupazioni quotidiane, come ad esempio, andare a lavorare, le preoccupazioni economiche finanziarie della famiglia.</a:t>
                      </a:r>
                      <a:endParaRPr lang="en-GB" sz="2400" dirty="0">
                        <a:latin typeface="Calibri"/>
                        <a:ea typeface="Calibri"/>
                        <a:cs typeface="Times New Roman"/>
                      </a:endParaRPr>
                    </a:p>
                  </a:txBody>
                  <a:tcPr marL="68580" marR="68580" marT="0" marB="0"/>
                </a:tc>
                <a:tc>
                  <a:txBody>
                    <a:bodyPr/>
                    <a:lstStyle/>
                    <a:p>
                      <a:pPr>
                        <a:lnSpc>
                          <a:spcPct val="115000"/>
                        </a:lnSpc>
                        <a:spcAft>
                          <a:spcPts val="0"/>
                        </a:spcAft>
                      </a:pPr>
                      <a:r>
                        <a:rPr lang="it-IT" sz="2400" dirty="0">
                          <a:latin typeface="Calibri"/>
                          <a:ea typeface="Calibri"/>
                          <a:cs typeface="Times New Roman"/>
                        </a:rPr>
                        <a:t>- La metamorfosi di Gregor nell’insetto.</a:t>
                      </a:r>
                      <a:endParaRPr lang="en-GB" sz="2400" dirty="0">
                        <a:latin typeface="Calibri"/>
                        <a:ea typeface="Calibri"/>
                        <a:cs typeface="Times New Roman"/>
                      </a:endParaRPr>
                    </a:p>
                    <a:p>
                      <a:pPr>
                        <a:lnSpc>
                          <a:spcPct val="115000"/>
                        </a:lnSpc>
                        <a:spcAft>
                          <a:spcPts val="0"/>
                        </a:spcAft>
                      </a:pPr>
                      <a:r>
                        <a:rPr lang="it-IT" sz="2400" dirty="0">
                          <a:latin typeface="Calibri"/>
                          <a:ea typeface="Calibri"/>
                          <a:cs typeface="Times New Roman"/>
                        </a:rPr>
                        <a:t>-I sentimenti del protagonista.</a:t>
                      </a:r>
                      <a:endParaRPr lang="en-GB" sz="2400" dirty="0">
                        <a:latin typeface="Calibri"/>
                        <a:ea typeface="Calibri"/>
                        <a:cs typeface="Times New Roman"/>
                      </a:endParaRPr>
                    </a:p>
                  </a:txBody>
                  <a:tcPr marL="68580" marR="68580" marT="0" marB="0"/>
                </a:tc>
                <a:extLst>
                  <a:ext uri="{0D108BD9-81ED-4DB2-BD59-A6C34878D82A}">
                    <a16:rowId xmlns:a16="http://schemas.microsoft.com/office/drawing/2014/main" val="10001"/>
                  </a:ext>
                </a:extLst>
              </a:tr>
              <a:tr h="1532959">
                <a:tc>
                  <a:txBody>
                    <a:bodyPr/>
                    <a:lstStyle/>
                    <a:p>
                      <a:pPr>
                        <a:lnSpc>
                          <a:spcPct val="115000"/>
                        </a:lnSpc>
                        <a:spcAft>
                          <a:spcPts val="0"/>
                        </a:spcAft>
                      </a:pPr>
                      <a:r>
                        <a:rPr lang="it-IT" sz="2800" dirty="0">
                          <a:latin typeface="Calibri"/>
                          <a:ea typeface="Calibri"/>
                          <a:cs typeface="Times New Roman"/>
                        </a:rPr>
                        <a:t>J. </a:t>
                      </a:r>
                      <a:r>
                        <a:rPr lang="it-IT" sz="2800" dirty="0" err="1">
                          <a:latin typeface="Calibri"/>
                          <a:ea typeface="Calibri"/>
                          <a:cs typeface="Times New Roman"/>
                        </a:rPr>
                        <a:t>Austen</a:t>
                      </a:r>
                      <a:r>
                        <a:rPr lang="it-IT" sz="2800" dirty="0">
                          <a:latin typeface="Calibri"/>
                          <a:ea typeface="Calibri"/>
                          <a:cs typeface="Times New Roman"/>
                        </a:rPr>
                        <a:t>- Orgoglio e Pregiudizio</a:t>
                      </a:r>
                      <a:endParaRPr lang="en-GB" sz="2800" dirty="0">
                        <a:latin typeface="Calibri"/>
                        <a:ea typeface="Calibri"/>
                        <a:cs typeface="Times New Roman"/>
                      </a:endParaRPr>
                    </a:p>
                  </a:txBody>
                  <a:tcPr marL="68580" marR="68580" marT="0" marB="0"/>
                </a:tc>
                <a:tc>
                  <a:txBody>
                    <a:bodyPr/>
                    <a:lstStyle/>
                    <a:p>
                      <a:pPr>
                        <a:lnSpc>
                          <a:spcPct val="115000"/>
                        </a:lnSpc>
                        <a:spcAft>
                          <a:spcPts val="0"/>
                        </a:spcAft>
                      </a:pPr>
                      <a:r>
                        <a:rPr lang="it-IT" sz="2400" dirty="0">
                          <a:latin typeface="Calibri"/>
                          <a:ea typeface="Calibri"/>
                          <a:cs typeface="Times New Roman"/>
                        </a:rPr>
                        <a:t>-Trovare marito, avere un posto rispettabile in società, osservare l’etichetta del periodo.</a:t>
                      </a:r>
                      <a:endParaRPr lang="en-GB" sz="2400" dirty="0">
                        <a:latin typeface="Calibri"/>
                        <a:ea typeface="Calibri"/>
                        <a:cs typeface="Times New Roman"/>
                      </a:endParaRPr>
                    </a:p>
                  </a:txBody>
                  <a:tcPr marL="68580" marR="68580" marT="0" marB="0"/>
                </a:tc>
                <a:tc>
                  <a:txBody>
                    <a:bodyPr/>
                    <a:lstStyle/>
                    <a:p>
                      <a:pPr>
                        <a:lnSpc>
                          <a:spcPct val="115000"/>
                        </a:lnSpc>
                        <a:spcAft>
                          <a:spcPts val="0"/>
                        </a:spcAft>
                      </a:pPr>
                      <a:r>
                        <a:rPr lang="it-IT" sz="1600" dirty="0">
                          <a:latin typeface="Calibri"/>
                          <a:ea typeface="Calibri"/>
                          <a:cs typeface="Times New Roman"/>
                        </a:rPr>
                        <a:t>-</a:t>
                      </a:r>
                      <a:r>
                        <a:rPr lang="it-IT" sz="2400" dirty="0">
                          <a:latin typeface="Calibri"/>
                          <a:ea typeface="Calibri"/>
                          <a:cs typeface="Times New Roman"/>
                        </a:rPr>
                        <a:t>Sentimenti contrastanti (orgoglio, pregiudizio) dei protagonisti principali.</a:t>
                      </a:r>
                      <a:endParaRPr lang="en-GB" sz="2400" dirty="0">
                        <a:latin typeface="Calibri"/>
                        <a:ea typeface="Calibri"/>
                        <a:cs typeface="Times New Roman"/>
                      </a:endParaRPr>
                    </a:p>
                  </a:txBody>
                  <a:tcPr marL="68580" marR="68580" marT="0" marB="0"/>
                </a:tc>
                <a:extLst>
                  <a:ext uri="{0D108BD9-81ED-4DB2-BD59-A6C34878D82A}">
                    <a16:rowId xmlns:a16="http://schemas.microsoft.com/office/drawing/2014/main" val="10002"/>
                  </a:ext>
                </a:extLst>
              </a:tr>
            </a:tbl>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93E167F-6BDC-41D2-9636-1845718F5295}"/>
              </a:ext>
            </a:extLst>
          </p:cNvPr>
          <p:cNvSpPr>
            <a:spLocks noGrp="1"/>
          </p:cNvSpPr>
          <p:nvPr>
            <p:ph type="title"/>
          </p:nvPr>
        </p:nvSpPr>
        <p:spPr>
          <a:xfrm>
            <a:off x="685801" y="127675"/>
            <a:ext cx="10131425" cy="1323440"/>
          </a:xfrm>
        </p:spPr>
        <p:txBody>
          <a:bodyPr/>
          <a:lstStyle/>
          <a:p>
            <a:r>
              <a:rPr lang="it-IT" b="1" i="1" u="sng" dirty="0"/>
              <a:t>FOREGROUNDING DELLA DIMENSIONE DIALOGICA NEI DUE ROMANZI PRESI IN ESAME:</a:t>
            </a:r>
          </a:p>
        </p:txBody>
      </p:sp>
      <p:sp>
        <p:nvSpPr>
          <p:cNvPr id="4" name="CasellaDiTesto 3">
            <a:extLst>
              <a:ext uri="{FF2B5EF4-FFF2-40B4-BE49-F238E27FC236}">
                <a16:creationId xmlns:a16="http://schemas.microsoft.com/office/drawing/2014/main" id="{06EA52AC-2333-47E7-B00A-5B5FD3817B50}"/>
              </a:ext>
            </a:extLst>
          </p:cNvPr>
          <p:cNvSpPr txBox="1"/>
          <p:nvPr/>
        </p:nvSpPr>
        <p:spPr>
          <a:xfrm>
            <a:off x="4227443" y="5491665"/>
            <a:ext cx="4412974" cy="1323439"/>
          </a:xfrm>
          <a:prstGeom prst="rect">
            <a:avLst/>
          </a:prstGeom>
          <a:noFill/>
        </p:spPr>
        <p:txBody>
          <a:bodyPr wrap="square" rtlCol="0">
            <a:spAutoFit/>
          </a:bodyPr>
          <a:lstStyle/>
          <a:p>
            <a:r>
              <a:rPr lang="it-IT" sz="4000" dirty="0"/>
              <a:t>INCAPACITA’ COMUNICATIVA </a:t>
            </a:r>
          </a:p>
        </p:txBody>
      </p:sp>
      <p:sp>
        <p:nvSpPr>
          <p:cNvPr id="6" name="CasellaDiTesto 5">
            <a:extLst>
              <a:ext uri="{FF2B5EF4-FFF2-40B4-BE49-F238E27FC236}">
                <a16:creationId xmlns:a16="http://schemas.microsoft.com/office/drawing/2014/main" id="{B0975344-B7FC-4D06-849F-B5AE856C2312}"/>
              </a:ext>
            </a:extLst>
          </p:cNvPr>
          <p:cNvSpPr txBox="1"/>
          <p:nvPr/>
        </p:nvSpPr>
        <p:spPr>
          <a:xfrm>
            <a:off x="583096" y="1462425"/>
            <a:ext cx="3644347" cy="3139321"/>
          </a:xfrm>
          <a:prstGeom prst="rect">
            <a:avLst/>
          </a:prstGeom>
          <a:noFill/>
        </p:spPr>
        <p:txBody>
          <a:bodyPr wrap="square" rtlCol="0">
            <a:spAutoFit/>
          </a:bodyPr>
          <a:lstStyle/>
          <a:p>
            <a:r>
              <a:rPr lang="it-IT" dirty="0"/>
              <a:t>NELLA </a:t>
            </a:r>
            <a:r>
              <a:rPr lang="it-IT" b="1" u="sng" dirty="0"/>
              <a:t>METAMORFOSI</a:t>
            </a:r>
            <a:r>
              <a:rPr lang="it-IT" dirty="0"/>
              <a:t> I DIALOGHI SONO PRESENTI, EPPURE SI DIMOSTRANO ESSERE TOTALMENTE INUTILI E PRIVI DI COMUNICAZIONE EFFETTIVA TRA I PROTAGONISTI DELLE SITUAZIONI NARRATE. ESSI SI CONFIGURANO ALL’INTERNO DI UNA DIMENSIONE MONOLITICA ED ESCLUSIVAMENTE </a:t>
            </a:r>
            <a:r>
              <a:rPr lang="it-IT" u="sng" dirty="0"/>
              <a:t>UNILATERALE. </a:t>
            </a:r>
            <a:r>
              <a:rPr lang="it-IT" dirty="0"/>
              <a:t>NON C’E’ SCAMBIO COMUNICATIOVO DI ALCUN GENERE.</a:t>
            </a:r>
          </a:p>
        </p:txBody>
      </p:sp>
      <p:sp>
        <p:nvSpPr>
          <p:cNvPr id="7" name="CasellaDiTesto 6">
            <a:extLst>
              <a:ext uri="{FF2B5EF4-FFF2-40B4-BE49-F238E27FC236}">
                <a16:creationId xmlns:a16="http://schemas.microsoft.com/office/drawing/2014/main" id="{FA259520-3196-4F9B-8801-5B6851197B7C}"/>
              </a:ext>
            </a:extLst>
          </p:cNvPr>
          <p:cNvSpPr txBox="1"/>
          <p:nvPr/>
        </p:nvSpPr>
        <p:spPr>
          <a:xfrm>
            <a:off x="7686261" y="1451115"/>
            <a:ext cx="3511826" cy="3416320"/>
          </a:xfrm>
          <a:prstGeom prst="rect">
            <a:avLst/>
          </a:prstGeom>
          <a:noFill/>
        </p:spPr>
        <p:txBody>
          <a:bodyPr wrap="square" rtlCol="0">
            <a:spAutoFit/>
          </a:bodyPr>
          <a:lstStyle/>
          <a:p>
            <a:r>
              <a:rPr lang="it-IT" dirty="0"/>
              <a:t>IN </a:t>
            </a:r>
            <a:r>
              <a:rPr lang="it-IT" b="1" u="sng" dirty="0"/>
              <a:t>ORGOGLIO E PREGIUDIZIO </a:t>
            </a:r>
            <a:r>
              <a:rPr lang="it-IT" dirty="0"/>
              <a:t>I DIALOGHI COSTITUISCONO UNA PARTE MOLTO IMPORTANTE PER LO SVOLGIMENTO DELLA NARRAZIONE. EPPURE, IN QUESTO CASO,  SI CONFIGURANO COME UNA GRANDE FONTE DI AMBIGUITA’ E FRAINTENDIMENTI CHE CONDUCONO, ANCHE IN QUESTO CASO, AD UN’EFFETTIVA MANCANZA DI COMUNICAZIONE TRA I SOGGETTI DEI FATTI NARRATI.</a:t>
            </a:r>
          </a:p>
        </p:txBody>
      </p:sp>
      <p:cxnSp>
        <p:nvCxnSpPr>
          <p:cNvPr id="9" name="Connettore 2 8">
            <a:extLst>
              <a:ext uri="{FF2B5EF4-FFF2-40B4-BE49-F238E27FC236}">
                <a16:creationId xmlns:a16="http://schemas.microsoft.com/office/drawing/2014/main" id="{08D74556-0C0B-4A32-9EA3-6F7E7A721A77}"/>
              </a:ext>
            </a:extLst>
          </p:cNvPr>
          <p:cNvCxnSpPr/>
          <p:nvPr/>
        </p:nvCxnSpPr>
        <p:spPr>
          <a:xfrm>
            <a:off x="2001078" y="4935636"/>
            <a:ext cx="1815548" cy="1081347"/>
          </a:xfrm>
          <a:prstGeom prst="straightConnector1">
            <a:avLst/>
          </a:prstGeom>
          <a:ln>
            <a:tailEnd type="triangle"/>
          </a:ln>
        </p:spPr>
        <p:style>
          <a:lnRef idx="3">
            <a:schemeClr val="accent4"/>
          </a:lnRef>
          <a:fillRef idx="0">
            <a:schemeClr val="accent4"/>
          </a:fillRef>
          <a:effectRef idx="2">
            <a:schemeClr val="accent4"/>
          </a:effectRef>
          <a:fontRef idx="minor">
            <a:schemeClr val="tx1"/>
          </a:fontRef>
        </p:style>
      </p:cxnSp>
      <p:cxnSp>
        <p:nvCxnSpPr>
          <p:cNvPr id="11" name="Connettore 2 10">
            <a:extLst>
              <a:ext uri="{FF2B5EF4-FFF2-40B4-BE49-F238E27FC236}">
                <a16:creationId xmlns:a16="http://schemas.microsoft.com/office/drawing/2014/main" id="{052F90ED-4215-47AC-B5E3-912A1D7BF1A3}"/>
              </a:ext>
            </a:extLst>
          </p:cNvPr>
          <p:cNvCxnSpPr/>
          <p:nvPr/>
        </p:nvCxnSpPr>
        <p:spPr>
          <a:xfrm flipH="1">
            <a:off x="8229600" y="4935636"/>
            <a:ext cx="1391479" cy="1149548"/>
          </a:xfrm>
          <a:prstGeom prst="straightConnector1">
            <a:avLst/>
          </a:prstGeom>
          <a:ln>
            <a:tailEnd type="triangle"/>
          </a:ln>
        </p:spPr>
        <p:style>
          <a:lnRef idx="3">
            <a:schemeClr val="accent4"/>
          </a:lnRef>
          <a:fillRef idx="0">
            <a:schemeClr val="accent4"/>
          </a:fillRef>
          <a:effectRef idx="2">
            <a:schemeClr val="accent4"/>
          </a:effectRef>
          <a:fontRef idx="minor">
            <a:schemeClr val="tx1"/>
          </a:fontRef>
        </p:style>
      </p:cxnSp>
    </p:spTree>
    <p:extLst>
      <p:ext uri="{BB962C8B-B14F-4D97-AF65-F5344CB8AC3E}">
        <p14:creationId xmlns:p14="http://schemas.microsoft.com/office/powerpoint/2010/main" val="4268788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descr="Franz_Kafka_1917.jpg"/>
          <p:cNvPicPr>
            <a:picLocks noChangeAspect="1"/>
          </p:cNvPicPr>
          <p:nvPr/>
        </p:nvPicPr>
        <p:blipFill>
          <a:blip r:embed="rId2"/>
          <a:stretch>
            <a:fillRect/>
          </a:stretch>
        </p:blipFill>
        <p:spPr>
          <a:xfrm>
            <a:off x="9144000" y="0"/>
            <a:ext cx="2712720" cy="2478601"/>
          </a:xfrm>
          <a:prstGeom prst="rect">
            <a:avLst/>
          </a:prstGeom>
        </p:spPr>
      </p:pic>
      <p:sp>
        <p:nvSpPr>
          <p:cNvPr id="2" name="Titolo 1">
            <a:extLst>
              <a:ext uri="{FF2B5EF4-FFF2-40B4-BE49-F238E27FC236}">
                <a16:creationId xmlns:a16="http://schemas.microsoft.com/office/drawing/2014/main" id="{1144604B-426D-4F7A-97E7-D79E187A2E11}"/>
              </a:ext>
            </a:extLst>
          </p:cNvPr>
          <p:cNvSpPr>
            <a:spLocks noGrp="1"/>
          </p:cNvSpPr>
          <p:nvPr>
            <p:ph type="title"/>
          </p:nvPr>
        </p:nvSpPr>
        <p:spPr>
          <a:xfrm>
            <a:off x="685801" y="235132"/>
            <a:ext cx="10131425" cy="1240971"/>
          </a:xfrm>
        </p:spPr>
        <p:txBody>
          <a:bodyPr>
            <a:normAutofit/>
          </a:bodyPr>
          <a:lstStyle/>
          <a:p>
            <a:r>
              <a:rPr lang="it-IT" sz="4000" b="1" i="1" u="sng" dirty="0"/>
              <a:t>BREVE QUADRO BIOGRAFICO SU KAFKA</a:t>
            </a:r>
          </a:p>
        </p:txBody>
      </p:sp>
      <p:sp>
        <p:nvSpPr>
          <p:cNvPr id="3" name="Segnaposto contenuto 2">
            <a:extLst>
              <a:ext uri="{FF2B5EF4-FFF2-40B4-BE49-F238E27FC236}">
                <a16:creationId xmlns:a16="http://schemas.microsoft.com/office/drawing/2014/main" id="{7325731E-0E9F-4913-B1FB-429B6B9D3185}"/>
              </a:ext>
            </a:extLst>
          </p:cNvPr>
          <p:cNvSpPr>
            <a:spLocks noGrp="1"/>
          </p:cNvSpPr>
          <p:nvPr>
            <p:ph idx="1"/>
          </p:nvPr>
        </p:nvSpPr>
        <p:spPr>
          <a:xfrm>
            <a:off x="198120" y="1162594"/>
            <a:ext cx="10905309" cy="5460274"/>
          </a:xfrm>
        </p:spPr>
        <p:txBody>
          <a:bodyPr>
            <a:normAutofit fontScale="92500"/>
          </a:bodyPr>
          <a:lstStyle/>
          <a:p>
            <a:r>
              <a:rPr lang="it-IT" dirty="0"/>
              <a:t> Franz Kafka nasce a Praga nel 1883, in una famiglia ebrea di classe media.</a:t>
            </a:r>
          </a:p>
          <a:p>
            <a:r>
              <a:rPr lang="it-IT" dirty="0"/>
              <a:t>La sua produzione scritta gli è valsa il titolo di figura di </a:t>
            </a:r>
            <a:r>
              <a:rPr lang="it-IT" u="sng" dirty="0"/>
              <a:t>spicco della letteratura del XX secolo.</a:t>
            </a:r>
          </a:p>
          <a:p>
            <a:endParaRPr lang="it-IT" dirty="0"/>
          </a:p>
          <a:p>
            <a:r>
              <a:rPr lang="it-IT" dirty="0"/>
              <a:t>Gli scritti di Kafka, infatti, si distinguono principalmente per la coerenza dei temi trattati: a fare da sfondo alle sue opere sono senza </a:t>
            </a:r>
            <a:r>
              <a:rPr lang="it-IT" b="1" u="sng" dirty="0"/>
              <a:t>dubbio l’alienazione, la brutalità fisica, il dilemma psicologico, la conflittualità tra genitori e figli, l’angoscia esistenziale.</a:t>
            </a:r>
          </a:p>
          <a:p>
            <a:r>
              <a:rPr lang="it-IT" dirty="0"/>
              <a:t>Kafka intraprese una formazione giuridica e ottenne un lavoro in una compagnia di assicurazioni. Iniziò a scrivere racconti nel suo tempo libero</a:t>
            </a:r>
            <a:r>
              <a:rPr lang="it-IT" b="1" u="sng" dirty="0"/>
              <a:t>, lamentandosi sempre del poco tempo a disposizione</a:t>
            </a:r>
            <a:r>
              <a:rPr lang="it-IT" dirty="0"/>
              <a:t> per dedicarsi a quella che considerava la sua vocazione. Kafka preferiva comunicare per lettera; scrisse centinaia di lettere ai familiari e alle amiche intime. I destinatari principali furono suo padre, la sua fidanzata Felice </a:t>
            </a:r>
            <a:r>
              <a:rPr lang="it-IT" dirty="0" err="1"/>
              <a:t>Bauer</a:t>
            </a:r>
            <a:r>
              <a:rPr lang="it-IT" dirty="0"/>
              <a:t> e la sua sorella più giovane </a:t>
            </a:r>
            <a:r>
              <a:rPr lang="it-IT" dirty="0" err="1"/>
              <a:t>Ottla</a:t>
            </a:r>
            <a:r>
              <a:rPr lang="it-IT" dirty="0"/>
              <a:t>.</a:t>
            </a:r>
          </a:p>
          <a:p>
            <a:r>
              <a:rPr lang="it-IT" dirty="0"/>
              <a:t>Solo poche opere di Kafka furono pubblicate durante la sua vita: le raccolte di racconti </a:t>
            </a:r>
            <a:r>
              <a:rPr lang="it-IT" i="1" dirty="0" err="1"/>
              <a:t>Betrachtung</a:t>
            </a:r>
            <a:r>
              <a:rPr lang="it-IT" dirty="0"/>
              <a:t> (</a:t>
            </a:r>
            <a:r>
              <a:rPr lang="it-IT" i="1" dirty="0"/>
              <a:t>Contemplazione</a:t>
            </a:r>
            <a:r>
              <a:rPr lang="it-IT" dirty="0"/>
              <a:t>) e </a:t>
            </a:r>
            <a:r>
              <a:rPr lang="it-IT" i="1" dirty="0" err="1"/>
              <a:t>Ein</a:t>
            </a:r>
            <a:r>
              <a:rPr lang="it-IT" i="1" dirty="0"/>
              <a:t> </a:t>
            </a:r>
            <a:r>
              <a:rPr lang="it-IT" i="1" dirty="0" err="1"/>
              <a:t>Landarzt</a:t>
            </a:r>
            <a:r>
              <a:rPr lang="it-IT" dirty="0"/>
              <a:t> (</a:t>
            </a:r>
            <a:r>
              <a:rPr lang="it-IT" i="1" dirty="0"/>
              <a:t>Un medico di campagna</a:t>
            </a:r>
            <a:r>
              <a:rPr lang="it-IT" dirty="0"/>
              <a:t>) e qualche opera singola (come </a:t>
            </a:r>
            <a:r>
              <a:rPr lang="it-IT" i="1" dirty="0"/>
              <a:t>La Metamorfosi</a:t>
            </a:r>
            <a:r>
              <a:rPr lang="it-IT" dirty="0"/>
              <a:t>) in riviste letterarie. Preparò l'edizione di una raccolta di racconti, </a:t>
            </a:r>
            <a:r>
              <a:rPr lang="it-IT" i="1" dirty="0" err="1"/>
              <a:t>Ein</a:t>
            </a:r>
            <a:r>
              <a:rPr lang="it-IT" i="1" dirty="0"/>
              <a:t> </a:t>
            </a:r>
            <a:r>
              <a:rPr lang="it-IT" i="1" dirty="0" err="1"/>
              <a:t>Hungerkünstler</a:t>
            </a:r>
            <a:r>
              <a:rPr lang="it-IT" dirty="0"/>
              <a:t> (</a:t>
            </a:r>
            <a:r>
              <a:rPr lang="it-IT" i="1" dirty="0"/>
              <a:t>Un digiunatore</a:t>
            </a:r>
            <a:r>
              <a:rPr lang="it-IT" dirty="0"/>
              <a:t>), pubblicata solo dopo la sua morte. Le opere di Kafka rimaste incompiute, tra cui i suoi romanzi </a:t>
            </a:r>
            <a:r>
              <a:rPr lang="it-IT" i="1" dirty="0"/>
              <a:t>Il Processo</a:t>
            </a:r>
            <a:r>
              <a:rPr lang="it-IT" dirty="0"/>
              <a:t>, </a:t>
            </a:r>
            <a:r>
              <a:rPr lang="it-IT" i="1" dirty="0"/>
              <a:t>Il Castello</a:t>
            </a:r>
            <a:r>
              <a:rPr lang="it-IT" dirty="0"/>
              <a:t>, e </a:t>
            </a:r>
            <a:r>
              <a:rPr lang="it-IT" i="1" dirty="0"/>
              <a:t>America</a:t>
            </a:r>
            <a:r>
              <a:rPr lang="it-IT" dirty="0"/>
              <a:t> (noto anche come </a:t>
            </a:r>
            <a:r>
              <a:rPr lang="it-IT" i="1" dirty="0" err="1"/>
              <a:t>Der</a:t>
            </a:r>
            <a:r>
              <a:rPr lang="it-IT" i="1" dirty="0"/>
              <a:t> </a:t>
            </a:r>
            <a:r>
              <a:rPr lang="it-IT" i="1" dirty="0" err="1"/>
              <a:t>Verschollene</a:t>
            </a:r>
            <a:r>
              <a:rPr lang="it-IT" dirty="0"/>
              <a:t>, </a:t>
            </a:r>
            <a:r>
              <a:rPr lang="it-IT" i="1" dirty="0"/>
              <a:t>Il Disperso</a:t>
            </a:r>
            <a:r>
              <a:rPr lang="it-IT" dirty="0"/>
              <a:t>), furono pubblicate postume, in gran parte dal suo amico e curatore Max </a:t>
            </a:r>
            <a:r>
              <a:rPr lang="it-IT" dirty="0" err="1"/>
              <a:t>Brod</a:t>
            </a:r>
            <a:r>
              <a:rPr lang="it-IT" dirty="0"/>
              <a:t>,  che non assecondò il desiderio di Kafka, il quale voleva che i suoi manoscritti venissero distrutti.</a:t>
            </a:r>
          </a:p>
          <a:p>
            <a:r>
              <a:rPr lang="it-IT" dirty="0"/>
              <a:t> Muore nel 1924.</a:t>
            </a:r>
          </a:p>
        </p:txBody>
      </p:sp>
    </p:spTree>
    <p:extLst>
      <p:ext uri="{BB962C8B-B14F-4D97-AF65-F5344CB8AC3E}">
        <p14:creationId xmlns:p14="http://schemas.microsoft.com/office/powerpoint/2010/main" val="7688032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23288E5-89B7-4D69-9DF9-7F4F09A79455}"/>
              </a:ext>
            </a:extLst>
          </p:cNvPr>
          <p:cNvSpPr>
            <a:spLocks noGrp="1"/>
          </p:cNvSpPr>
          <p:nvPr>
            <p:ph type="title"/>
          </p:nvPr>
        </p:nvSpPr>
        <p:spPr>
          <a:xfrm>
            <a:off x="350521" y="261258"/>
            <a:ext cx="10466706" cy="914399"/>
          </a:xfrm>
        </p:spPr>
        <p:txBody>
          <a:bodyPr>
            <a:normAutofit/>
          </a:bodyPr>
          <a:lstStyle/>
          <a:p>
            <a:r>
              <a:rPr lang="it-IT" b="1" i="1" u="sng" dirty="0"/>
              <a:t>BREVE QUADRO BIOGRAFICO SU JANE AUSTEN</a:t>
            </a:r>
          </a:p>
        </p:txBody>
      </p:sp>
      <p:pic>
        <p:nvPicPr>
          <p:cNvPr id="32770" name="Picture 2" descr="Related image"/>
          <p:cNvPicPr>
            <a:picLocks noChangeAspect="1" noChangeArrowheads="1"/>
          </p:cNvPicPr>
          <p:nvPr/>
        </p:nvPicPr>
        <p:blipFill>
          <a:blip r:embed="rId2"/>
          <a:srcRect/>
          <a:stretch>
            <a:fillRect/>
          </a:stretch>
        </p:blipFill>
        <p:spPr bwMode="auto">
          <a:xfrm flipH="1">
            <a:off x="9424466" y="0"/>
            <a:ext cx="2767533" cy="1920240"/>
          </a:xfrm>
          <a:prstGeom prst="rect">
            <a:avLst/>
          </a:prstGeom>
          <a:noFill/>
        </p:spPr>
      </p:pic>
      <p:sp>
        <p:nvSpPr>
          <p:cNvPr id="3" name="Segnaposto contenuto 2">
            <a:extLst>
              <a:ext uri="{FF2B5EF4-FFF2-40B4-BE49-F238E27FC236}">
                <a16:creationId xmlns:a16="http://schemas.microsoft.com/office/drawing/2014/main" id="{961E08AD-3442-4899-BC94-783F000C2003}"/>
              </a:ext>
            </a:extLst>
          </p:cNvPr>
          <p:cNvSpPr>
            <a:spLocks noGrp="1"/>
          </p:cNvSpPr>
          <p:nvPr>
            <p:ph idx="1"/>
          </p:nvPr>
        </p:nvSpPr>
        <p:spPr>
          <a:xfrm>
            <a:off x="106680" y="1136470"/>
            <a:ext cx="11519263" cy="6011090"/>
          </a:xfrm>
        </p:spPr>
        <p:txBody>
          <a:bodyPr>
            <a:normAutofit lnSpcReduction="10000"/>
          </a:bodyPr>
          <a:lstStyle/>
          <a:p>
            <a:endParaRPr lang="it-IT" dirty="0"/>
          </a:p>
          <a:p>
            <a:endParaRPr lang="it-IT" dirty="0"/>
          </a:p>
          <a:p>
            <a:r>
              <a:rPr lang="it-IT" sz="2000" dirty="0"/>
              <a:t>Jane </a:t>
            </a:r>
            <a:r>
              <a:rPr lang="it-IT" sz="2000" dirty="0" err="1"/>
              <a:t>Austen</a:t>
            </a:r>
            <a:r>
              <a:rPr lang="it-IT" sz="2000" dirty="0"/>
              <a:t> nasce a </a:t>
            </a:r>
            <a:r>
              <a:rPr lang="it-IT" sz="2000" dirty="0" err="1"/>
              <a:t>Steventon</a:t>
            </a:r>
            <a:r>
              <a:rPr lang="it-IT" sz="2000" dirty="0"/>
              <a:t> il 16 dicembre 1775 da una famiglia borghese. Crebbe in un ambiente vivace e culturalmente stimolante</a:t>
            </a:r>
            <a:r>
              <a:rPr lang="it-IT" sz="2000" b="1" u="sng" dirty="0"/>
              <a:t>; il padre si occupò personalmente della sua educazione e contribuì alla sua crescita letteraria</a:t>
            </a:r>
            <a:r>
              <a:rPr lang="it-IT" sz="2000" dirty="0"/>
              <a:t> grazie ad una collezione di libri che contava circa cinquecento volumi. Figura di spicco della narrativa neoclassica, nonché tra le autrici del panorama letterario del Regno Unito e mondiale più famose e conosciute.</a:t>
            </a:r>
          </a:p>
          <a:p>
            <a:r>
              <a:rPr lang="it-IT" sz="2000" dirty="0"/>
              <a:t> Muore a Winchester il 18 luglio 1817. Nel suo testamento ella indicò di lasciare tutto ciò che aveva a sua sorella e la somma di 50 sterline al fratello.</a:t>
            </a:r>
          </a:p>
          <a:p>
            <a:r>
              <a:rPr lang="it-IT" sz="2000" dirty="0"/>
              <a:t>I suoi romanzi furono pubblicati anonimamente, semplicemente con indicazioni quali "</a:t>
            </a:r>
            <a:r>
              <a:rPr lang="it-IT" sz="2000" dirty="0" err="1"/>
              <a:t>by</a:t>
            </a:r>
            <a:r>
              <a:rPr lang="it-IT" sz="2000" dirty="0"/>
              <a:t> a Lady" o "</a:t>
            </a:r>
            <a:r>
              <a:rPr lang="it-IT" sz="2000" dirty="0" err="1"/>
              <a:t>by</a:t>
            </a:r>
            <a:r>
              <a:rPr lang="it-IT" sz="2000" dirty="0"/>
              <a:t> the </a:t>
            </a:r>
            <a:r>
              <a:rPr lang="it-IT" sz="2000" dirty="0" err="1"/>
              <a:t>author</a:t>
            </a:r>
            <a:r>
              <a:rPr lang="it-IT" sz="2000" dirty="0"/>
              <a:t> </a:t>
            </a:r>
            <a:r>
              <a:rPr lang="it-IT" sz="2000" dirty="0" err="1"/>
              <a:t>of</a:t>
            </a:r>
            <a:r>
              <a:rPr lang="it-IT" sz="2000" dirty="0"/>
              <a:t> </a:t>
            </a:r>
            <a:r>
              <a:rPr lang="it-IT" sz="2000" dirty="0" err="1"/>
              <a:t>Sense</a:t>
            </a:r>
            <a:r>
              <a:rPr lang="it-IT" sz="2000" dirty="0"/>
              <a:t> and </a:t>
            </a:r>
            <a:r>
              <a:rPr lang="it-IT" sz="2000" dirty="0" err="1"/>
              <a:t>Sensibility</a:t>
            </a:r>
            <a:r>
              <a:rPr lang="it-IT" sz="2000" dirty="0"/>
              <a:t>". Nonostante in alcuni circoli aristocratici il nome dell'autrice fosse noto, solo con la pubblicazione postuma de </a:t>
            </a:r>
            <a:r>
              <a:rPr lang="it-IT" sz="2000" i="1" dirty="0"/>
              <a:t>L'Abbazia di </a:t>
            </a:r>
            <a:r>
              <a:rPr lang="it-IT" sz="2000" i="1" dirty="0" err="1"/>
              <a:t>Northanger</a:t>
            </a:r>
            <a:r>
              <a:rPr lang="it-IT" sz="2000" dirty="0"/>
              <a:t> e </a:t>
            </a:r>
            <a:r>
              <a:rPr lang="it-IT" sz="2000" i="1" dirty="0"/>
              <a:t>Persuasione</a:t>
            </a:r>
            <a:r>
              <a:rPr lang="it-IT" sz="2000" dirty="0"/>
              <a:t> il fratello Henry rivelò il vero nome dell'autrice al pubblico.</a:t>
            </a:r>
          </a:p>
          <a:p>
            <a:r>
              <a:rPr lang="it-IT" sz="2000" dirty="0"/>
              <a:t>In vita Jane non lasciò mai la sua famiglia e morì nubile come la sorella; dopo la sua morte, la sorella Cassandra, e in seguito i fratelli e i loro discendenti, distrussero gran parte delle lettere e delle carte private che le erano appartenute.</a:t>
            </a:r>
            <a:r>
              <a:rPr lang="it-IT" sz="2000" baseline="30000" dirty="0"/>
              <a:t> </a:t>
            </a:r>
            <a:r>
              <a:rPr lang="it-IT" sz="2000" dirty="0"/>
              <a:t>Il nipote ne scrisse una biografia </a:t>
            </a:r>
            <a:r>
              <a:rPr lang="it-IT" sz="2000" i="1" dirty="0"/>
              <a:t>A </a:t>
            </a:r>
            <a:r>
              <a:rPr lang="it-IT" sz="2000" i="1" dirty="0" err="1"/>
              <a:t>memoir</a:t>
            </a:r>
            <a:r>
              <a:rPr lang="it-IT" sz="2000" i="1" dirty="0"/>
              <a:t> of Jane </a:t>
            </a:r>
            <a:r>
              <a:rPr lang="it-IT" sz="2000" i="1" dirty="0" err="1"/>
              <a:t>Austen</a:t>
            </a:r>
            <a:r>
              <a:rPr lang="it-IT" sz="2000" dirty="0"/>
              <a:t>, pubblicata nel 1869; in essa la </a:t>
            </a:r>
            <a:r>
              <a:rPr lang="it-IT" sz="2000" dirty="0" err="1"/>
              <a:t>Austen</a:t>
            </a:r>
            <a:r>
              <a:rPr lang="it-IT" sz="2000" dirty="0"/>
              <a:t> viene presentata come una signorina esemplare, presa dalla vita domestica e dedita solo alla letteratura e alla scrittura.</a:t>
            </a:r>
          </a:p>
          <a:p>
            <a:endParaRPr lang="it-IT" dirty="0"/>
          </a:p>
        </p:txBody>
      </p:sp>
    </p:spTree>
    <p:extLst>
      <p:ext uri="{BB962C8B-B14F-4D97-AF65-F5344CB8AC3E}">
        <p14:creationId xmlns:p14="http://schemas.microsoft.com/office/powerpoint/2010/main" val="17432952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a:extLst>
              <a:ext uri="{FF2B5EF4-FFF2-40B4-BE49-F238E27FC236}">
                <a16:creationId xmlns:a16="http://schemas.microsoft.com/office/drawing/2014/main" id="{667C521E-AC06-46E3-BB56-25A70589F7AF}"/>
              </a:ext>
            </a:extLst>
          </p:cNvPr>
          <p:cNvPicPr>
            <a:picLocks noChangeAspect="1"/>
          </p:cNvPicPr>
          <p:nvPr/>
        </p:nvPicPr>
        <p:blipFill>
          <a:blip r:embed="rId2"/>
          <a:stretch>
            <a:fillRect/>
          </a:stretch>
        </p:blipFill>
        <p:spPr>
          <a:xfrm>
            <a:off x="1454979" y="1159265"/>
            <a:ext cx="8800367" cy="4946113"/>
          </a:xfrm>
          <a:prstGeom prst="rect">
            <a:avLst/>
          </a:prstGeom>
        </p:spPr>
      </p:pic>
    </p:spTree>
    <p:extLst>
      <p:ext uri="{BB962C8B-B14F-4D97-AF65-F5344CB8AC3E}">
        <p14:creationId xmlns:p14="http://schemas.microsoft.com/office/powerpoint/2010/main" val="3734341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B9A10EA-E515-4B4A-A91A-C3C83376C266}"/>
              </a:ext>
            </a:extLst>
          </p:cNvPr>
          <p:cNvSpPr>
            <a:spLocks noGrp="1"/>
          </p:cNvSpPr>
          <p:nvPr>
            <p:ph type="title"/>
          </p:nvPr>
        </p:nvSpPr>
        <p:spPr>
          <a:xfrm>
            <a:off x="685801" y="147712"/>
            <a:ext cx="10131425" cy="1918156"/>
          </a:xfrm>
        </p:spPr>
        <p:txBody>
          <a:bodyPr>
            <a:normAutofit/>
          </a:bodyPr>
          <a:lstStyle/>
          <a:p>
            <a:r>
              <a:rPr lang="it-IT" sz="4000" b="1" i="1" u="sng" dirty="0"/>
              <a:t>SCALA EMOZIONALE DI Piera- </a:t>
            </a:r>
            <a:r>
              <a:rPr lang="it-IT" sz="4000" b="1" i="1" u="sng" dirty="0" err="1"/>
              <a:t>lA</a:t>
            </a:r>
            <a:r>
              <a:rPr lang="it-IT" sz="4000" b="1" i="1" u="sng" dirty="0"/>
              <a:t> metamorfosi</a:t>
            </a:r>
          </a:p>
        </p:txBody>
      </p:sp>
      <p:graphicFrame>
        <p:nvGraphicFramePr>
          <p:cNvPr id="8" name="Segnaposto contenuto 7">
            <a:extLst>
              <a:ext uri="{FF2B5EF4-FFF2-40B4-BE49-F238E27FC236}">
                <a16:creationId xmlns:a16="http://schemas.microsoft.com/office/drawing/2014/main" id="{5E83C760-AA2C-4587-A21C-ABC438214547}"/>
              </a:ext>
            </a:extLst>
          </p:cNvPr>
          <p:cNvGraphicFramePr>
            <a:graphicFrameLocks noGrp="1"/>
          </p:cNvGraphicFramePr>
          <p:nvPr>
            <p:ph idx="1"/>
            <p:extLst>
              <p:ext uri="{D42A27DB-BD31-4B8C-83A1-F6EECF244321}">
                <p14:modId xmlns:p14="http://schemas.microsoft.com/office/powerpoint/2010/main" val="274428403"/>
              </p:ext>
            </p:extLst>
          </p:nvPr>
        </p:nvGraphicFramePr>
        <p:xfrm>
          <a:off x="685800" y="1674055"/>
          <a:ext cx="10698480" cy="503623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6882499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B9A10EA-E515-4B4A-A91A-C3C83376C266}"/>
              </a:ext>
            </a:extLst>
          </p:cNvPr>
          <p:cNvSpPr>
            <a:spLocks noGrp="1"/>
          </p:cNvSpPr>
          <p:nvPr>
            <p:ph type="title"/>
          </p:nvPr>
        </p:nvSpPr>
        <p:spPr>
          <a:xfrm>
            <a:off x="685801" y="147712"/>
            <a:ext cx="10131425" cy="1918156"/>
          </a:xfrm>
        </p:spPr>
        <p:txBody>
          <a:bodyPr>
            <a:normAutofit/>
          </a:bodyPr>
          <a:lstStyle/>
          <a:p>
            <a:r>
              <a:rPr lang="it-IT" sz="4000" b="1" i="1" u="sng" dirty="0"/>
              <a:t>SCALA EMOZIONALE DI Federica- la metamorfosi</a:t>
            </a:r>
          </a:p>
        </p:txBody>
      </p:sp>
      <p:graphicFrame>
        <p:nvGraphicFramePr>
          <p:cNvPr id="8" name="Segnaposto contenuto 7">
            <a:extLst>
              <a:ext uri="{FF2B5EF4-FFF2-40B4-BE49-F238E27FC236}">
                <a16:creationId xmlns:a16="http://schemas.microsoft.com/office/drawing/2014/main" id="{5E83C760-AA2C-4587-A21C-ABC438214547}"/>
              </a:ext>
            </a:extLst>
          </p:cNvPr>
          <p:cNvGraphicFramePr>
            <a:graphicFrameLocks noGrp="1"/>
          </p:cNvGraphicFramePr>
          <p:nvPr>
            <p:ph idx="1"/>
            <p:extLst>
              <p:ext uri="{D42A27DB-BD31-4B8C-83A1-F6EECF244321}">
                <p14:modId xmlns:p14="http://schemas.microsoft.com/office/powerpoint/2010/main" val="274428403"/>
              </p:ext>
            </p:extLst>
          </p:nvPr>
        </p:nvGraphicFramePr>
        <p:xfrm>
          <a:off x="685800" y="1674055"/>
          <a:ext cx="10698480" cy="503623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6882499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2094743-EA32-4F9A-854C-4F433C83BBBC}"/>
              </a:ext>
            </a:extLst>
          </p:cNvPr>
          <p:cNvSpPr>
            <a:spLocks noGrp="1"/>
          </p:cNvSpPr>
          <p:nvPr>
            <p:ph type="title"/>
          </p:nvPr>
        </p:nvSpPr>
        <p:spPr>
          <a:xfrm>
            <a:off x="685801" y="1"/>
            <a:ext cx="10131425" cy="1783080"/>
          </a:xfrm>
        </p:spPr>
        <p:txBody>
          <a:bodyPr>
            <a:normAutofit/>
          </a:bodyPr>
          <a:lstStyle/>
          <a:p>
            <a:r>
              <a:rPr lang="it-IT" sz="4000" b="1" i="1" u="sng" dirty="0"/>
              <a:t>SCALA EMOZIONALE DI FEDERICA- ORGOGLIO E PREGIUDIZIO</a:t>
            </a:r>
          </a:p>
        </p:txBody>
      </p:sp>
      <p:graphicFrame>
        <p:nvGraphicFramePr>
          <p:cNvPr id="13" name="Segnaposto contenuto 12">
            <a:extLst>
              <a:ext uri="{FF2B5EF4-FFF2-40B4-BE49-F238E27FC236}">
                <a16:creationId xmlns:a16="http://schemas.microsoft.com/office/drawing/2014/main" id="{4F8A46AC-F07E-4BA7-A950-000F82FFF709}"/>
              </a:ext>
            </a:extLst>
          </p:cNvPr>
          <p:cNvGraphicFramePr>
            <a:graphicFrameLocks noGrp="1"/>
          </p:cNvGraphicFramePr>
          <p:nvPr>
            <p:ph idx="1"/>
            <p:extLst>
              <p:ext uri="{D42A27DB-BD31-4B8C-83A1-F6EECF244321}">
                <p14:modId xmlns:p14="http://schemas.microsoft.com/office/powerpoint/2010/main" val="1125799708"/>
              </p:ext>
            </p:extLst>
          </p:nvPr>
        </p:nvGraphicFramePr>
        <p:xfrm>
          <a:off x="685800" y="1783080"/>
          <a:ext cx="10131425" cy="475488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7260281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C730406-CEB9-44EC-B298-D26FAC4292FB}"/>
              </a:ext>
            </a:extLst>
          </p:cNvPr>
          <p:cNvSpPr>
            <a:spLocks noGrp="1"/>
          </p:cNvSpPr>
          <p:nvPr>
            <p:ph type="title"/>
          </p:nvPr>
        </p:nvSpPr>
        <p:spPr>
          <a:xfrm>
            <a:off x="685801" y="1"/>
            <a:ext cx="10131425" cy="1645920"/>
          </a:xfrm>
        </p:spPr>
        <p:txBody>
          <a:bodyPr>
            <a:normAutofit/>
          </a:bodyPr>
          <a:lstStyle/>
          <a:p>
            <a:r>
              <a:rPr lang="it-IT" sz="4000" b="1" i="1" u="sng" dirty="0"/>
              <a:t>SCALA EMOZIONALE DI PIERA – ORGOGLIO E PREGIUDIZIO</a:t>
            </a:r>
          </a:p>
        </p:txBody>
      </p:sp>
      <p:graphicFrame>
        <p:nvGraphicFramePr>
          <p:cNvPr id="6" name="Segnaposto contenuto 5">
            <a:extLst>
              <a:ext uri="{FF2B5EF4-FFF2-40B4-BE49-F238E27FC236}">
                <a16:creationId xmlns:a16="http://schemas.microsoft.com/office/drawing/2014/main" id="{793B260F-D5ED-4FBE-8AC2-B759FA0E1516}"/>
              </a:ext>
            </a:extLst>
          </p:cNvPr>
          <p:cNvGraphicFramePr>
            <a:graphicFrameLocks noGrp="1"/>
          </p:cNvGraphicFramePr>
          <p:nvPr>
            <p:ph idx="1"/>
            <p:extLst>
              <p:ext uri="{D42A27DB-BD31-4B8C-83A1-F6EECF244321}">
                <p14:modId xmlns:p14="http://schemas.microsoft.com/office/powerpoint/2010/main" val="2821542585"/>
              </p:ext>
            </p:extLst>
          </p:nvPr>
        </p:nvGraphicFramePr>
        <p:xfrm>
          <a:off x="685800" y="1645921"/>
          <a:ext cx="10131425" cy="501395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79570723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554395B-AC5E-40AC-A1CF-0F346F960DCD}"/>
              </a:ext>
            </a:extLst>
          </p:cNvPr>
          <p:cNvSpPr>
            <a:spLocks noGrp="1"/>
          </p:cNvSpPr>
          <p:nvPr>
            <p:ph type="title"/>
          </p:nvPr>
        </p:nvSpPr>
        <p:spPr/>
        <p:txBody>
          <a:bodyPr/>
          <a:lstStyle/>
          <a:p>
            <a:r>
              <a:rPr lang="it-IT" dirty="0"/>
              <a:t>Inciampi in </a:t>
            </a:r>
            <a:r>
              <a:rPr lang="it-IT" dirty="0" err="1"/>
              <a:t>kafka</a:t>
            </a:r>
            <a:endParaRPr lang="it-IT" dirty="0"/>
          </a:p>
        </p:txBody>
      </p:sp>
      <p:sp>
        <p:nvSpPr>
          <p:cNvPr id="3" name="Segnaposto contenuto 2">
            <a:extLst>
              <a:ext uri="{FF2B5EF4-FFF2-40B4-BE49-F238E27FC236}">
                <a16:creationId xmlns:a16="http://schemas.microsoft.com/office/drawing/2014/main" id="{8CC8A6F6-5E64-45ED-BFA6-E9B805A81CDC}"/>
              </a:ext>
            </a:extLst>
          </p:cNvPr>
          <p:cNvSpPr>
            <a:spLocks noGrp="1"/>
          </p:cNvSpPr>
          <p:nvPr>
            <p:ph idx="1"/>
          </p:nvPr>
        </p:nvSpPr>
        <p:spPr>
          <a:xfrm>
            <a:off x="685801" y="2142067"/>
            <a:ext cx="11506199" cy="4715933"/>
          </a:xfrm>
        </p:spPr>
        <p:txBody>
          <a:bodyPr/>
          <a:lstStyle/>
          <a:p>
            <a:r>
              <a:rPr lang="it-IT" dirty="0"/>
              <a:t>- Sin dall’inizio della narrazione nessuno( Gregor compreso) sembra chiedersi cosa sia successo; cosi come nessun cerca di trovare una soluzione o una possibile cura alla situazione di Gregor. Ciò mi ha causato un profondo senso di confusione e smarrimento.</a:t>
            </a:r>
          </a:p>
          <a:p>
            <a:r>
              <a:rPr lang="it-IT" dirty="0"/>
              <a:t>Un’altra cosa che mi ha lasciata perplessa è stato l’atteggiamento di Gregor sin dall’inizio della narrazione. Egli sembra essere più preoccupato di arrivare in tempo a lavoro o ad aiutare economicamente la propria famiglia che di trovare una soluzione a questa sua irreale nuova condizione. Proseguendo nella narrazione sembra che egli si abitui ad essa, provando un senso di accettazione e rassegnazione passive. Io questo senso l’ho percepito ma non sono riuscita ad accettarlo del tutto, poiché fino alla fine ha rappresentato per me un </a:t>
            </a:r>
            <a:r>
              <a:rPr lang="it-IT" u="sng" dirty="0"/>
              <a:t>elemento di disturbo.</a:t>
            </a:r>
          </a:p>
          <a:p>
            <a:endParaRPr lang="it-IT" dirty="0"/>
          </a:p>
        </p:txBody>
      </p:sp>
    </p:spTree>
    <p:extLst>
      <p:ext uri="{BB962C8B-B14F-4D97-AF65-F5344CB8AC3E}">
        <p14:creationId xmlns:p14="http://schemas.microsoft.com/office/powerpoint/2010/main" val="302517170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Inciampi Jane </a:t>
            </a:r>
            <a:r>
              <a:rPr lang="it-IT" dirty="0" err="1"/>
              <a:t>Austen</a:t>
            </a:r>
            <a:endParaRPr lang="en-GB" dirty="0"/>
          </a:p>
        </p:txBody>
      </p:sp>
      <p:sp>
        <p:nvSpPr>
          <p:cNvPr id="3" name="Segnaposto contenuto 2"/>
          <p:cNvSpPr>
            <a:spLocks noGrp="1"/>
          </p:cNvSpPr>
          <p:nvPr>
            <p:ph idx="1"/>
          </p:nvPr>
        </p:nvSpPr>
        <p:spPr/>
        <p:txBody>
          <a:bodyPr/>
          <a:lstStyle/>
          <a:p>
            <a:r>
              <a:rPr lang="it-IT" dirty="0"/>
              <a:t>L’intera vicenda gira intorno alla problematicità dell’ essere conforme alle condizioni necessarie per convolare a nozze. Sembra che tutti i personaggi siano interessati  solo nell’avere la quantità di denaro necessaria a sposarsi. Per questo, la maggior parte dei personaggi (eccetto Elizabeth e </a:t>
            </a:r>
            <a:r>
              <a:rPr lang="it-IT" dirty="0" err="1"/>
              <a:t>Darcy</a:t>
            </a:r>
            <a:r>
              <a:rPr lang="it-IT" dirty="0"/>
              <a:t>) sembra privo di emozioni vere. L’ambiente descritto è focalizzato sull’apparenza e tutto ciò che da essa scaturisce. </a:t>
            </a:r>
          </a:p>
          <a:p>
            <a:r>
              <a:rPr lang="it-IT" dirty="0"/>
              <a:t>Sembra che l’autrice voglia caratterizzare la sua personalità con quella dei personaggi. Essi sembrano tratti dalle esperienze personali dell’autrice,  ciò presenta una visione limitata della società borghese di quel periodo.</a:t>
            </a:r>
            <a:endParaRPr lang="en-GB"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ella 3"/>
          <p:cNvGraphicFramePr>
            <a:graphicFrameLocks noGrp="1"/>
          </p:cNvGraphicFramePr>
          <p:nvPr>
            <p:extLst>
              <p:ext uri="{D42A27DB-BD31-4B8C-83A1-F6EECF244321}">
                <p14:modId xmlns:p14="http://schemas.microsoft.com/office/powerpoint/2010/main" val="1767054129"/>
              </p:ext>
            </p:extLst>
          </p:nvPr>
        </p:nvGraphicFramePr>
        <p:xfrm>
          <a:off x="313509" y="248194"/>
          <a:ext cx="11495314" cy="6217920"/>
        </p:xfrm>
        <a:graphic>
          <a:graphicData uri="http://schemas.openxmlformats.org/drawingml/2006/table">
            <a:tbl>
              <a:tblPr/>
              <a:tblGrid>
                <a:gridCol w="2873245">
                  <a:extLst>
                    <a:ext uri="{9D8B030D-6E8A-4147-A177-3AD203B41FA5}">
                      <a16:colId xmlns:a16="http://schemas.microsoft.com/office/drawing/2014/main" val="20000"/>
                    </a:ext>
                  </a:extLst>
                </a:gridCol>
                <a:gridCol w="2873245">
                  <a:extLst>
                    <a:ext uri="{9D8B030D-6E8A-4147-A177-3AD203B41FA5}">
                      <a16:colId xmlns:a16="http://schemas.microsoft.com/office/drawing/2014/main" val="20001"/>
                    </a:ext>
                  </a:extLst>
                </a:gridCol>
                <a:gridCol w="2874412">
                  <a:extLst>
                    <a:ext uri="{9D8B030D-6E8A-4147-A177-3AD203B41FA5}">
                      <a16:colId xmlns:a16="http://schemas.microsoft.com/office/drawing/2014/main" val="20002"/>
                    </a:ext>
                  </a:extLst>
                </a:gridCol>
                <a:gridCol w="2874412">
                  <a:extLst>
                    <a:ext uri="{9D8B030D-6E8A-4147-A177-3AD203B41FA5}">
                      <a16:colId xmlns:a16="http://schemas.microsoft.com/office/drawing/2014/main" val="20003"/>
                    </a:ext>
                  </a:extLst>
                </a:gridCol>
              </a:tblGrid>
              <a:tr h="345440">
                <a:tc>
                  <a:txBody>
                    <a:bodyPr/>
                    <a:lstStyle/>
                    <a:p>
                      <a:pPr>
                        <a:lnSpc>
                          <a:spcPct val="115000"/>
                        </a:lnSpc>
                        <a:spcAft>
                          <a:spcPts val="0"/>
                        </a:spcAft>
                      </a:pPr>
                      <a:r>
                        <a:rPr lang="en-GB" sz="2000" dirty="0" err="1">
                          <a:latin typeface="Calibri"/>
                          <a:ea typeface="Calibri"/>
                          <a:cs typeface="Times New Roman"/>
                        </a:rPr>
                        <a:t>Testo</a:t>
                      </a:r>
                      <a:endParaRPr lang="en-GB" sz="20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2000">
                          <a:latin typeface="Calibri"/>
                          <a:ea typeface="Calibri"/>
                          <a:cs typeface="Times New Roman"/>
                        </a:rPr>
                        <a:t>Sensazioni Federica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2000">
                          <a:latin typeface="Calibri"/>
                          <a:ea typeface="Calibri"/>
                          <a:cs typeface="Times New Roman"/>
                        </a:rPr>
                        <a:t>Sensazioni Piera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2000">
                          <a:latin typeface="Calibri"/>
                          <a:ea typeface="Calibri"/>
                          <a:cs typeface="Times New Roman"/>
                        </a:rPr>
                        <a:t>Sequenza dei fenomeni</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5872480">
                <a:tc>
                  <a:txBody>
                    <a:bodyPr/>
                    <a:lstStyle/>
                    <a:p>
                      <a:pPr>
                        <a:lnSpc>
                          <a:spcPct val="115000"/>
                        </a:lnSpc>
                        <a:spcAft>
                          <a:spcPts val="0"/>
                        </a:spcAft>
                      </a:pPr>
                      <a:r>
                        <a:rPr lang="it-IT" sz="2000" dirty="0">
                          <a:latin typeface="Calibri"/>
                          <a:ea typeface="Calibri"/>
                          <a:cs typeface="Times New Roman"/>
                        </a:rPr>
                        <a:t>‘Sentì un </a:t>
                      </a:r>
                      <a:r>
                        <a:rPr lang="it-IT" sz="2000" u="sng" dirty="0">
                          <a:latin typeface="Calibri"/>
                          <a:ea typeface="Calibri"/>
                          <a:cs typeface="Times New Roman"/>
                        </a:rPr>
                        <a:t>leggero prurito </a:t>
                      </a:r>
                      <a:r>
                        <a:rPr lang="it-IT" sz="2000" dirty="0">
                          <a:latin typeface="Calibri"/>
                          <a:ea typeface="Calibri"/>
                          <a:cs typeface="Times New Roman"/>
                        </a:rPr>
                        <a:t>al ventre; si spostò, si adagiò sulla schiena verso la testiera del letto, per poter alzare meglio il capo; trovò il punto che gli </a:t>
                      </a:r>
                      <a:r>
                        <a:rPr lang="it-IT" sz="2000" u="sng" dirty="0">
                          <a:latin typeface="Calibri"/>
                          <a:ea typeface="Calibri"/>
                          <a:cs typeface="Times New Roman"/>
                        </a:rPr>
                        <a:t>prudeva</a:t>
                      </a:r>
                      <a:r>
                        <a:rPr lang="it-IT" sz="2000" dirty="0">
                          <a:latin typeface="Calibri"/>
                          <a:ea typeface="Calibri"/>
                          <a:cs typeface="Times New Roman"/>
                        </a:rPr>
                        <a:t> , coperto di puntini bianchi, di cui non seppe cosa pensare, e volle testarlo </a:t>
                      </a:r>
                      <a:r>
                        <a:rPr lang="it-IT" sz="2000" u="sng" dirty="0">
                          <a:latin typeface="Calibri"/>
                          <a:ea typeface="Calibri"/>
                          <a:cs typeface="Times New Roman"/>
                        </a:rPr>
                        <a:t>con una zampina, ma la ritirò tosto perché al contatto brividi di freddo lo avvolsero</a:t>
                      </a:r>
                      <a:r>
                        <a:rPr lang="it-IT" sz="2000" dirty="0">
                          <a:latin typeface="Calibri"/>
                          <a:ea typeface="Calibri"/>
                          <a:cs typeface="Times New Roman"/>
                        </a:rPr>
                        <a:t>. Scivolò nuovamente nella posizione primitiva’. </a:t>
                      </a:r>
                      <a:endParaRPr lang="en-GB" sz="20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it-IT" sz="2000" u="sng" dirty="0">
                          <a:latin typeface="Calibri"/>
                          <a:ea typeface="Calibri"/>
                          <a:cs typeface="Times New Roman"/>
                        </a:rPr>
                        <a:t>Senso di disgusto </a:t>
                      </a:r>
                      <a:r>
                        <a:rPr lang="it-IT" sz="2000" dirty="0">
                          <a:latin typeface="Calibri"/>
                          <a:ea typeface="Calibri"/>
                          <a:cs typeface="Times New Roman"/>
                        </a:rPr>
                        <a:t>al pensiero di trovarsi in un corpo estraneo,</a:t>
                      </a:r>
                      <a:r>
                        <a:rPr lang="it-IT" sz="2000" baseline="0" dirty="0">
                          <a:latin typeface="Calibri"/>
                          <a:ea typeface="Calibri"/>
                          <a:cs typeface="Times New Roman"/>
                        </a:rPr>
                        <a:t> specialmente quello di un insetto. Fa seguito un senso di</a:t>
                      </a:r>
                      <a:r>
                        <a:rPr lang="it-IT" sz="2000" dirty="0">
                          <a:latin typeface="Calibri"/>
                          <a:ea typeface="Calibri"/>
                          <a:cs typeface="Times New Roman"/>
                        </a:rPr>
                        <a:t> ribrezzo al pensiero delle “zampine”.</a:t>
                      </a:r>
                      <a:endParaRPr lang="en-GB" sz="20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it-IT" sz="2000" u="sng" dirty="0">
                          <a:latin typeface="Calibri"/>
                          <a:ea typeface="Calibri"/>
                          <a:cs typeface="Times New Roman"/>
                        </a:rPr>
                        <a:t>Senso di profondo fastidio </a:t>
                      </a:r>
                      <a:r>
                        <a:rPr lang="it-IT" sz="2000" dirty="0">
                          <a:latin typeface="Calibri"/>
                          <a:ea typeface="Calibri"/>
                          <a:cs typeface="Times New Roman"/>
                        </a:rPr>
                        <a:t>(quando si sente un forte prurito e si è impossibilitati a trovare sollievo da questa condizione fisiologica).</a:t>
                      </a:r>
                    </a:p>
                    <a:p>
                      <a:pPr>
                        <a:lnSpc>
                          <a:spcPct val="115000"/>
                        </a:lnSpc>
                        <a:spcAft>
                          <a:spcPts val="0"/>
                        </a:spcAft>
                      </a:pPr>
                      <a:r>
                        <a:rPr lang="it-IT" sz="2000" dirty="0">
                          <a:latin typeface="Calibri"/>
                          <a:ea typeface="Calibri"/>
                          <a:cs typeface="Times New Roman"/>
                        </a:rPr>
                        <a:t>Mi sono venuti i brividi al pensiero che quelle zampine potessero toccare qualcosa.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it-IT" sz="2000" dirty="0">
                          <a:latin typeface="Calibri"/>
                          <a:ea typeface="Calibri"/>
                          <a:cs typeface="Times New Roman"/>
                        </a:rPr>
                        <a:t>Stimolo(visivo)- reazione (brividi)-emozione (ribrezzo)</a:t>
                      </a:r>
                      <a:endParaRPr lang="en-GB" sz="20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la 1"/>
          <p:cNvGraphicFramePr>
            <a:graphicFrameLocks noGrp="1"/>
          </p:cNvGraphicFramePr>
          <p:nvPr>
            <p:extLst>
              <p:ext uri="{D42A27DB-BD31-4B8C-83A1-F6EECF244321}">
                <p14:modId xmlns:p14="http://schemas.microsoft.com/office/powerpoint/2010/main" val="161453593"/>
              </p:ext>
            </p:extLst>
          </p:nvPr>
        </p:nvGraphicFramePr>
        <p:xfrm>
          <a:off x="0" y="1"/>
          <a:ext cx="11978640" cy="6678300"/>
        </p:xfrm>
        <a:graphic>
          <a:graphicData uri="http://schemas.openxmlformats.org/drawingml/2006/table">
            <a:tbl>
              <a:tblPr/>
              <a:tblGrid>
                <a:gridCol w="2994052">
                  <a:extLst>
                    <a:ext uri="{9D8B030D-6E8A-4147-A177-3AD203B41FA5}">
                      <a16:colId xmlns:a16="http://schemas.microsoft.com/office/drawing/2014/main" val="20000"/>
                    </a:ext>
                  </a:extLst>
                </a:gridCol>
                <a:gridCol w="2994052">
                  <a:extLst>
                    <a:ext uri="{9D8B030D-6E8A-4147-A177-3AD203B41FA5}">
                      <a16:colId xmlns:a16="http://schemas.microsoft.com/office/drawing/2014/main" val="20001"/>
                    </a:ext>
                  </a:extLst>
                </a:gridCol>
                <a:gridCol w="2995268">
                  <a:extLst>
                    <a:ext uri="{9D8B030D-6E8A-4147-A177-3AD203B41FA5}">
                      <a16:colId xmlns:a16="http://schemas.microsoft.com/office/drawing/2014/main" val="20002"/>
                    </a:ext>
                  </a:extLst>
                </a:gridCol>
                <a:gridCol w="2995268">
                  <a:extLst>
                    <a:ext uri="{9D8B030D-6E8A-4147-A177-3AD203B41FA5}">
                      <a16:colId xmlns:a16="http://schemas.microsoft.com/office/drawing/2014/main" val="20003"/>
                    </a:ext>
                  </a:extLst>
                </a:gridCol>
              </a:tblGrid>
              <a:tr h="287576">
                <a:tc>
                  <a:txBody>
                    <a:bodyPr/>
                    <a:lstStyle/>
                    <a:p>
                      <a:pPr>
                        <a:lnSpc>
                          <a:spcPct val="115000"/>
                        </a:lnSpc>
                        <a:spcAft>
                          <a:spcPts val="0"/>
                        </a:spcAft>
                      </a:pPr>
                      <a:r>
                        <a:rPr lang="en-GB" sz="2000" dirty="0" err="1">
                          <a:latin typeface="Calibri"/>
                          <a:ea typeface="Calibri"/>
                          <a:cs typeface="Times New Roman"/>
                        </a:rPr>
                        <a:t>Testo</a:t>
                      </a:r>
                      <a:endParaRPr lang="en-GB" sz="20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2000">
                          <a:latin typeface="Calibri"/>
                          <a:ea typeface="Calibri"/>
                          <a:cs typeface="Times New Roman"/>
                        </a:rPr>
                        <a:t>Sensazioni Federica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2000">
                          <a:latin typeface="Calibri"/>
                          <a:ea typeface="Calibri"/>
                          <a:cs typeface="Times New Roman"/>
                        </a:rPr>
                        <a:t>Sensazioni Piera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2000" dirty="0" err="1">
                          <a:latin typeface="Calibri"/>
                          <a:ea typeface="Calibri"/>
                          <a:cs typeface="Times New Roman"/>
                        </a:rPr>
                        <a:t>Sequenza</a:t>
                      </a:r>
                      <a:r>
                        <a:rPr lang="en-GB" sz="2000" dirty="0">
                          <a:latin typeface="Calibri"/>
                          <a:ea typeface="Calibri"/>
                          <a:cs typeface="Times New Roman"/>
                        </a:rPr>
                        <a:t> </a:t>
                      </a:r>
                      <a:r>
                        <a:rPr lang="en-GB" sz="2000" dirty="0" err="1">
                          <a:latin typeface="Calibri"/>
                          <a:ea typeface="Calibri"/>
                          <a:cs typeface="Times New Roman"/>
                        </a:rPr>
                        <a:t>dei</a:t>
                      </a:r>
                      <a:r>
                        <a:rPr lang="en-GB" sz="2000" dirty="0">
                          <a:latin typeface="Calibri"/>
                          <a:ea typeface="Calibri"/>
                          <a:cs typeface="Times New Roman"/>
                        </a:rPr>
                        <a:t> </a:t>
                      </a:r>
                      <a:r>
                        <a:rPr lang="en-GB" sz="2000" dirty="0" err="1">
                          <a:latin typeface="Calibri"/>
                          <a:ea typeface="Calibri"/>
                          <a:cs typeface="Times New Roman"/>
                        </a:rPr>
                        <a:t>fenomeni</a:t>
                      </a:r>
                      <a:endParaRPr lang="en-GB" sz="20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6348354">
                <a:tc>
                  <a:txBody>
                    <a:bodyPr/>
                    <a:lstStyle/>
                    <a:p>
                      <a:pPr marL="0" marR="0" indent="0" algn="l" defTabSz="457200" rtl="0" eaLnBrk="1" fontAlgn="auto" latinLnBrk="0" hangingPunct="1">
                        <a:lnSpc>
                          <a:spcPct val="115000"/>
                        </a:lnSpc>
                        <a:spcBef>
                          <a:spcPts val="0"/>
                        </a:spcBef>
                        <a:spcAft>
                          <a:spcPts val="0"/>
                        </a:spcAft>
                        <a:buClrTx/>
                        <a:buSzTx/>
                        <a:buFontTx/>
                        <a:buNone/>
                        <a:tabLst/>
                        <a:defRPr/>
                      </a:pPr>
                      <a:r>
                        <a:rPr lang="it-IT" sz="1600" dirty="0"/>
                        <a:t>…» La grave ferita di Gregor che lo fece soffrire </a:t>
                      </a:r>
                      <a:r>
                        <a:rPr lang="it-IT" sz="1600" u="sng" dirty="0"/>
                        <a:t>per oltre un mese- </a:t>
                      </a:r>
                      <a:r>
                        <a:rPr lang="it-IT" sz="1600" dirty="0"/>
                        <a:t>la mela rimase conficcata nella carne, quale visibile ricordo, </a:t>
                      </a:r>
                      <a:r>
                        <a:rPr lang="it-IT" sz="1600" u="sng" dirty="0"/>
                        <a:t>perché nessuno se la sentiva di estrarla- </a:t>
                      </a:r>
                      <a:r>
                        <a:rPr lang="it-IT" sz="1600" dirty="0"/>
                        <a:t>rammentò al padre che Gregor era un membro della famiglia, </a:t>
                      </a:r>
                      <a:r>
                        <a:rPr lang="it-IT" sz="1600" u="sng" dirty="0"/>
                        <a:t>nonostante il suo attuale aspetto squallido e disgustoso</a:t>
                      </a:r>
                      <a:r>
                        <a:rPr lang="it-IT" sz="1600" dirty="0"/>
                        <a:t>..»</a:t>
                      </a:r>
                      <a:br>
                        <a:rPr lang="it-IT" sz="1600" dirty="0"/>
                      </a:br>
                      <a:r>
                        <a:rPr lang="it-IT" sz="1600" dirty="0"/>
                        <a:t>« Strisce di sudiciume ricoprivano le pareti, grovigli di lordure erano sparsi qua e là. Nei primi tempi Gregor si piazzava nei punti più sporchi quando entrava la sorella, come se si volesse rivolgerle un rimprovero. Ma avrebbe potuto rimanere là per settimane senza ottenere un miglioramento da lei</a:t>
                      </a:r>
                      <a:r>
                        <a:rPr lang="it-IT" sz="1600" u="sng" dirty="0"/>
                        <a:t>; la sorella notava la sporcizia quanto lui, ma aveva proprio deciso di lasciarla li.»</a:t>
                      </a:r>
                    </a:p>
                    <a:p>
                      <a:pPr>
                        <a:lnSpc>
                          <a:spcPct val="115000"/>
                        </a:lnSpc>
                        <a:spcAft>
                          <a:spcPts val="0"/>
                        </a:spcAft>
                      </a:pPr>
                      <a:endParaRPr lang="en-GB" sz="16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it-IT" sz="1800" u="sng" dirty="0">
                          <a:latin typeface="Calibri"/>
                          <a:ea typeface="Calibri"/>
                          <a:cs typeface="Times New Roman"/>
                        </a:rPr>
                        <a:t>Senso di dispiacere</a:t>
                      </a:r>
                      <a:r>
                        <a:rPr lang="it-IT" sz="1800" dirty="0">
                          <a:latin typeface="Calibri"/>
                          <a:ea typeface="Calibri"/>
                          <a:cs typeface="Times New Roman"/>
                        </a:rPr>
                        <a:t>: lui sta soffrendo.</a:t>
                      </a:r>
                    </a:p>
                    <a:p>
                      <a:pPr>
                        <a:lnSpc>
                          <a:spcPct val="115000"/>
                        </a:lnSpc>
                        <a:spcAft>
                          <a:spcPts val="0"/>
                        </a:spcAft>
                      </a:pPr>
                      <a:r>
                        <a:rPr lang="it-IT" sz="1800" u="sng" dirty="0">
                          <a:latin typeface="Calibri"/>
                          <a:ea typeface="Calibri"/>
                          <a:cs typeface="Times New Roman"/>
                        </a:rPr>
                        <a:t>Senso di solitudine</a:t>
                      </a:r>
                      <a:r>
                        <a:rPr lang="it-IT" sz="1800" dirty="0">
                          <a:latin typeface="Calibri"/>
                          <a:ea typeface="Calibri"/>
                          <a:cs typeface="Times New Roman"/>
                        </a:rPr>
                        <a:t>: soffre in</a:t>
                      </a:r>
                      <a:r>
                        <a:rPr lang="it-IT" sz="1800" baseline="0" dirty="0">
                          <a:latin typeface="Calibri"/>
                          <a:ea typeface="Calibri"/>
                          <a:cs typeface="Times New Roman"/>
                        </a:rPr>
                        <a:t> solitudine, nessuno lo aiuta.</a:t>
                      </a:r>
                    </a:p>
                    <a:p>
                      <a:pPr>
                        <a:lnSpc>
                          <a:spcPct val="115000"/>
                        </a:lnSpc>
                        <a:spcAft>
                          <a:spcPts val="0"/>
                        </a:spcAft>
                      </a:pPr>
                      <a:r>
                        <a:rPr lang="it-IT" sz="1800" u="sng" baseline="0" dirty="0">
                          <a:latin typeface="Calibri"/>
                          <a:ea typeface="Calibri"/>
                          <a:cs typeface="Times New Roman"/>
                        </a:rPr>
                        <a:t>Senso di disgusto </a:t>
                      </a:r>
                      <a:r>
                        <a:rPr lang="it-IT" sz="1800" baseline="0" dirty="0">
                          <a:latin typeface="Calibri"/>
                          <a:ea typeface="Calibri"/>
                          <a:cs typeface="Times New Roman"/>
                        </a:rPr>
                        <a:t>circa il suo aspetto e dello stato in cui si trova la stanza.</a:t>
                      </a:r>
                    </a:p>
                    <a:p>
                      <a:pPr>
                        <a:lnSpc>
                          <a:spcPct val="115000"/>
                        </a:lnSpc>
                        <a:spcAft>
                          <a:spcPts val="0"/>
                        </a:spcAft>
                      </a:pPr>
                      <a:endParaRPr lang="it-IT" sz="1800" baseline="0" dirty="0">
                        <a:latin typeface="Calibri"/>
                        <a:ea typeface="Calibri"/>
                        <a:cs typeface="Times New Roman"/>
                      </a:endParaRPr>
                    </a:p>
                    <a:p>
                      <a:pPr>
                        <a:lnSpc>
                          <a:spcPct val="115000"/>
                        </a:lnSpc>
                        <a:spcAft>
                          <a:spcPts val="0"/>
                        </a:spcAft>
                      </a:pPr>
                      <a:r>
                        <a:rPr lang="it-IT" sz="1800" u="sng" baseline="0" dirty="0">
                          <a:latin typeface="Calibri"/>
                          <a:ea typeface="Calibri"/>
                          <a:cs typeface="Times New Roman"/>
                        </a:rPr>
                        <a:t>Senso di rabbia: </a:t>
                      </a:r>
                      <a:r>
                        <a:rPr lang="it-IT" sz="1800" baseline="0" dirty="0">
                          <a:latin typeface="Calibri"/>
                          <a:ea typeface="Calibri"/>
                          <a:cs typeface="Times New Roman"/>
                        </a:rPr>
                        <a:t>nei confronti della sorella, sua alleata all’inizio che successivamente cambia atteggiamento.</a:t>
                      </a:r>
                    </a:p>
                    <a:p>
                      <a:pPr>
                        <a:lnSpc>
                          <a:spcPct val="115000"/>
                        </a:lnSpc>
                        <a:spcAft>
                          <a:spcPts val="0"/>
                        </a:spcAft>
                      </a:pPr>
                      <a:r>
                        <a:rPr lang="it-IT" sz="1800" u="sng" baseline="0" dirty="0">
                          <a:latin typeface="Calibri"/>
                          <a:ea typeface="Calibri"/>
                          <a:cs typeface="Times New Roman"/>
                        </a:rPr>
                        <a:t>Senso di tradimento</a:t>
                      </a:r>
                      <a:r>
                        <a:rPr lang="it-IT" sz="1800" baseline="0" dirty="0">
                          <a:latin typeface="Calibri"/>
                          <a:ea typeface="Calibri"/>
                          <a:cs typeface="Times New Roman"/>
                        </a:rPr>
                        <a:t>: </a:t>
                      </a:r>
                      <a:r>
                        <a:rPr lang="it-IT" sz="1800" baseline="0" dirty="0" err="1">
                          <a:latin typeface="Calibri"/>
                          <a:ea typeface="Calibri"/>
                          <a:cs typeface="Times New Roman"/>
                        </a:rPr>
                        <a:t>Grete</a:t>
                      </a:r>
                      <a:r>
                        <a:rPr lang="it-IT" sz="1800" baseline="0" dirty="0">
                          <a:latin typeface="Calibri"/>
                          <a:ea typeface="Calibri"/>
                          <a:cs typeface="Times New Roman"/>
                        </a:rPr>
                        <a:t> tradisce la sua lealtà in quanto membro familiare, lasciandolo in uno stato lurido, umanamente  inaccettabile.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it-IT" sz="1800" dirty="0"/>
                        <a:t>-Intanto il tempo passa</a:t>
                      </a:r>
                      <a:r>
                        <a:rPr lang="it-IT" sz="1800" u="sng" dirty="0"/>
                        <a:t>. Non abbiamo una dettagliata descrizione del tempo,</a:t>
                      </a:r>
                      <a:r>
                        <a:rPr lang="it-IT" sz="1800" dirty="0"/>
                        <a:t> tuttavia riusciamo a comprendere che già sono passati alcuni mesi dalla metamorfosi di Gregor.</a:t>
                      </a:r>
                    </a:p>
                    <a:p>
                      <a:endParaRPr lang="it-IT" sz="1800" dirty="0"/>
                    </a:p>
                    <a:p>
                      <a:r>
                        <a:rPr lang="it-IT" sz="1800" dirty="0"/>
                        <a:t>- </a:t>
                      </a:r>
                      <a:r>
                        <a:rPr lang="it-IT" sz="1800" u="sng" dirty="0"/>
                        <a:t>Senso di disgusto </a:t>
                      </a:r>
                      <a:r>
                        <a:rPr lang="it-IT" sz="1800" dirty="0"/>
                        <a:t>non soltanto a causa della descrizione del sudiciume, ma anche per la trascuratezza che la famiglia rivolge  a Gregor e alla sua terribile e inspiegata condizione. Nessuno nella famiglia è praticamente in grado di offrire un aiuto a Gregor. Il fatto ancora più importante è che nessuno sembri fregarsene o dimostri l’intenzione di volerci provare.</a:t>
                      </a:r>
                    </a:p>
                    <a:p>
                      <a:pPr>
                        <a:lnSpc>
                          <a:spcPct val="115000"/>
                        </a:lnSpc>
                        <a:spcAft>
                          <a:spcPts val="0"/>
                        </a:spcAft>
                      </a:pPr>
                      <a:endParaRPr lang="en-GB" sz="18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it-IT" sz="1800" b="0" dirty="0">
                          <a:latin typeface="Calibri"/>
                          <a:ea typeface="Calibri"/>
                          <a:cs typeface="Times New Roman"/>
                        </a:rPr>
                        <a:t>Stimolo</a:t>
                      </a:r>
                      <a:r>
                        <a:rPr lang="it-IT" sz="1800" b="0" baseline="0" dirty="0">
                          <a:latin typeface="Calibri"/>
                          <a:ea typeface="Calibri"/>
                          <a:cs typeface="Times New Roman"/>
                        </a:rPr>
                        <a:t> (visivo: ferita)-emozione (dispiacere)-reazione (brividi).</a:t>
                      </a:r>
                      <a:endParaRPr lang="en-GB" sz="1800" b="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la 1"/>
          <p:cNvGraphicFramePr>
            <a:graphicFrameLocks noGrp="1"/>
          </p:cNvGraphicFramePr>
          <p:nvPr>
            <p:extLst>
              <p:ext uri="{D42A27DB-BD31-4B8C-83A1-F6EECF244321}">
                <p14:modId xmlns:p14="http://schemas.microsoft.com/office/powerpoint/2010/main" val="2485071014"/>
              </p:ext>
            </p:extLst>
          </p:nvPr>
        </p:nvGraphicFramePr>
        <p:xfrm>
          <a:off x="0" y="111941"/>
          <a:ext cx="11665132" cy="7020379"/>
        </p:xfrm>
        <a:graphic>
          <a:graphicData uri="http://schemas.openxmlformats.org/drawingml/2006/table">
            <a:tbl>
              <a:tblPr/>
              <a:tblGrid>
                <a:gridCol w="2915691">
                  <a:extLst>
                    <a:ext uri="{9D8B030D-6E8A-4147-A177-3AD203B41FA5}">
                      <a16:colId xmlns:a16="http://schemas.microsoft.com/office/drawing/2014/main" val="20000"/>
                    </a:ext>
                  </a:extLst>
                </a:gridCol>
                <a:gridCol w="2915691">
                  <a:extLst>
                    <a:ext uri="{9D8B030D-6E8A-4147-A177-3AD203B41FA5}">
                      <a16:colId xmlns:a16="http://schemas.microsoft.com/office/drawing/2014/main" val="20001"/>
                    </a:ext>
                  </a:extLst>
                </a:gridCol>
                <a:gridCol w="2916875">
                  <a:extLst>
                    <a:ext uri="{9D8B030D-6E8A-4147-A177-3AD203B41FA5}">
                      <a16:colId xmlns:a16="http://schemas.microsoft.com/office/drawing/2014/main" val="20002"/>
                    </a:ext>
                  </a:extLst>
                </a:gridCol>
                <a:gridCol w="2916875">
                  <a:extLst>
                    <a:ext uri="{9D8B030D-6E8A-4147-A177-3AD203B41FA5}">
                      <a16:colId xmlns:a16="http://schemas.microsoft.com/office/drawing/2014/main" val="20003"/>
                    </a:ext>
                  </a:extLst>
                </a:gridCol>
              </a:tblGrid>
              <a:tr h="359229">
                <a:tc>
                  <a:txBody>
                    <a:bodyPr/>
                    <a:lstStyle/>
                    <a:p>
                      <a:pPr>
                        <a:lnSpc>
                          <a:spcPct val="115000"/>
                        </a:lnSpc>
                        <a:spcAft>
                          <a:spcPts val="0"/>
                        </a:spcAft>
                      </a:pPr>
                      <a:r>
                        <a:rPr lang="en-GB" sz="1800" dirty="0" err="1">
                          <a:latin typeface="Calibri"/>
                          <a:ea typeface="Calibri"/>
                          <a:cs typeface="Times New Roman"/>
                        </a:rPr>
                        <a:t>Testo</a:t>
                      </a:r>
                      <a:endParaRPr lang="en-GB" sz="18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800" dirty="0" err="1">
                          <a:latin typeface="Calibri"/>
                          <a:ea typeface="Calibri"/>
                          <a:cs typeface="Times New Roman"/>
                        </a:rPr>
                        <a:t>Sensazioni</a:t>
                      </a:r>
                      <a:r>
                        <a:rPr lang="en-GB" sz="1800" dirty="0">
                          <a:latin typeface="Calibri"/>
                          <a:ea typeface="Calibri"/>
                          <a:cs typeface="Times New Roman"/>
                        </a:rPr>
                        <a:t> Federica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800">
                          <a:latin typeface="Calibri"/>
                          <a:ea typeface="Calibri"/>
                          <a:cs typeface="Times New Roman"/>
                        </a:rPr>
                        <a:t>Sensazioni Piera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800" dirty="0" err="1">
                          <a:latin typeface="Calibri"/>
                          <a:ea typeface="Calibri"/>
                          <a:cs typeface="Times New Roman"/>
                        </a:rPr>
                        <a:t>Sequenza</a:t>
                      </a:r>
                      <a:r>
                        <a:rPr lang="en-GB" sz="1800" dirty="0">
                          <a:latin typeface="Calibri"/>
                          <a:ea typeface="Calibri"/>
                          <a:cs typeface="Times New Roman"/>
                        </a:rPr>
                        <a:t> </a:t>
                      </a:r>
                      <a:r>
                        <a:rPr lang="en-GB" sz="1800" dirty="0" err="1">
                          <a:latin typeface="Calibri"/>
                          <a:ea typeface="Calibri"/>
                          <a:cs typeface="Times New Roman"/>
                        </a:rPr>
                        <a:t>dei</a:t>
                      </a:r>
                      <a:r>
                        <a:rPr lang="en-GB" sz="1800" dirty="0">
                          <a:latin typeface="Calibri"/>
                          <a:ea typeface="Calibri"/>
                          <a:cs typeface="Times New Roman"/>
                        </a:rPr>
                        <a:t> </a:t>
                      </a:r>
                      <a:r>
                        <a:rPr lang="en-GB" sz="1800" dirty="0" err="1">
                          <a:latin typeface="Calibri"/>
                          <a:ea typeface="Calibri"/>
                          <a:cs typeface="Times New Roman"/>
                        </a:rPr>
                        <a:t>fenomeni</a:t>
                      </a:r>
                      <a:endParaRPr lang="en-GB" sz="18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6106885">
                <a:tc>
                  <a:txBody>
                    <a:bodyPr/>
                    <a:lstStyle/>
                    <a:p>
                      <a:pPr>
                        <a:lnSpc>
                          <a:spcPct val="115000"/>
                        </a:lnSpc>
                        <a:spcAft>
                          <a:spcPts val="0"/>
                        </a:spcAft>
                      </a:pPr>
                      <a:r>
                        <a:rPr lang="it-IT" sz="1800" dirty="0">
                          <a:latin typeface="Calibri"/>
                          <a:ea typeface="Calibri"/>
                          <a:cs typeface="Times New Roman"/>
                        </a:rPr>
                        <a:t>… Gregor aveva capito la manovra di </a:t>
                      </a:r>
                      <a:r>
                        <a:rPr lang="it-IT" sz="1800" dirty="0" err="1">
                          <a:latin typeface="Calibri"/>
                          <a:ea typeface="Calibri"/>
                          <a:cs typeface="Times New Roman"/>
                        </a:rPr>
                        <a:t>Grete</a:t>
                      </a:r>
                      <a:r>
                        <a:rPr lang="it-IT" sz="1800" dirty="0">
                          <a:latin typeface="Calibri"/>
                          <a:ea typeface="Calibri"/>
                          <a:cs typeface="Times New Roman"/>
                        </a:rPr>
                        <a:t>: voleva portare la mamma al sicuro e poi </a:t>
                      </a:r>
                      <a:r>
                        <a:rPr lang="it-IT" sz="1800" b="1" u="sng" dirty="0">
                          <a:latin typeface="Calibri"/>
                          <a:ea typeface="Calibri"/>
                          <a:cs typeface="Times New Roman"/>
                        </a:rPr>
                        <a:t>cacciarlo dalla parete.  Ci doveva solo provare! </a:t>
                      </a:r>
                    </a:p>
                    <a:p>
                      <a:pPr>
                        <a:lnSpc>
                          <a:spcPct val="115000"/>
                        </a:lnSpc>
                        <a:spcAft>
                          <a:spcPts val="0"/>
                        </a:spcAft>
                      </a:pPr>
                      <a:endParaRPr lang="it-IT" sz="1800" b="1" u="sng" dirty="0">
                        <a:latin typeface="Calibri"/>
                        <a:ea typeface="Calibri"/>
                        <a:cs typeface="Times New Roman"/>
                      </a:endParaRPr>
                    </a:p>
                    <a:p>
                      <a:pPr marL="0" marR="0" indent="0" algn="l" defTabSz="457200" rtl="0" eaLnBrk="1" fontAlgn="auto" latinLnBrk="0" hangingPunct="1">
                        <a:lnSpc>
                          <a:spcPct val="115000"/>
                        </a:lnSpc>
                        <a:spcBef>
                          <a:spcPts val="0"/>
                        </a:spcBef>
                        <a:spcAft>
                          <a:spcPts val="0"/>
                        </a:spcAft>
                        <a:buClrTx/>
                        <a:buSzTx/>
                        <a:buFontTx/>
                        <a:buNone/>
                        <a:tabLst/>
                        <a:defRPr/>
                      </a:pPr>
                      <a:r>
                        <a:rPr lang="it-IT" sz="1800" dirty="0"/>
                        <a:t>Lui sarebbe rimasto sul suo quadro e non l’avrebbe ceduto. Piuttosto</a:t>
                      </a:r>
                      <a:r>
                        <a:rPr lang="it-IT" sz="1800" u="sng" dirty="0"/>
                        <a:t> </a:t>
                      </a:r>
                      <a:r>
                        <a:rPr lang="it-IT" sz="1800" b="1" u="sng" dirty="0"/>
                        <a:t>sarebbe saltato in faccia a </a:t>
                      </a:r>
                      <a:r>
                        <a:rPr lang="it-IT" sz="1800" u="sng" dirty="0" err="1"/>
                        <a:t>Grete</a:t>
                      </a:r>
                      <a:r>
                        <a:rPr lang="it-IT" sz="1800" dirty="0" err="1"/>
                        <a:t>….travolto</a:t>
                      </a:r>
                      <a:r>
                        <a:rPr lang="it-IT" sz="1800" dirty="0"/>
                        <a:t> dalla preoccupazioni e dai rimorsi cominciò </a:t>
                      </a:r>
                      <a:r>
                        <a:rPr lang="it-IT" sz="1800" b="1" dirty="0"/>
                        <a:t>ad </a:t>
                      </a:r>
                      <a:r>
                        <a:rPr lang="it-IT" sz="1800" b="1" u="sng" dirty="0"/>
                        <a:t>arrampicarsi </a:t>
                      </a:r>
                      <a:r>
                        <a:rPr lang="it-IT" sz="1800" b="1" u="sng" dirty="0" err="1"/>
                        <a:t>dapertutto</a:t>
                      </a:r>
                      <a:r>
                        <a:rPr lang="it-IT" sz="1800" u="sng" dirty="0"/>
                        <a:t> </a:t>
                      </a:r>
                      <a:r>
                        <a:rPr lang="it-IT" sz="1800" dirty="0"/>
                        <a:t>sui muri, sui mobili, sul soffitto e , nella sua </a:t>
                      </a:r>
                      <a:r>
                        <a:rPr lang="it-IT" sz="1800" b="1" u="sng" dirty="0"/>
                        <a:t>disperazione</a:t>
                      </a:r>
                      <a:r>
                        <a:rPr lang="it-IT" sz="1800" b="1" dirty="0"/>
                        <a:t>,</a:t>
                      </a:r>
                      <a:r>
                        <a:rPr lang="it-IT" sz="1800" dirty="0"/>
                        <a:t> mentre tutto cominciava a vorticare intorno a lui, </a:t>
                      </a:r>
                      <a:r>
                        <a:rPr lang="it-IT" sz="1800" b="1" u="sng" dirty="0"/>
                        <a:t>cadde</a:t>
                      </a:r>
                      <a:r>
                        <a:rPr lang="it-IT" sz="1800" dirty="0"/>
                        <a:t> nel bel mezzo del grande tavolo.</a:t>
                      </a:r>
                    </a:p>
                    <a:p>
                      <a:pPr>
                        <a:lnSpc>
                          <a:spcPct val="115000"/>
                        </a:lnSpc>
                        <a:spcAft>
                          <a:spcPts val="0"/>
                        </a:spcAft>
                      </a:pPr>
                      <a:endParaRPr lang="it-IT" sz="1800" b="1" u="sng"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it-IT" sz="1800" u="sng" dirty="0">
                          <a:latin typeface="Calibri"/>
                          <a:ea typeface="Calibri"/>
                          <a:cs typeface="Times New Roman"/>
                        </a:rPr>
                        <a:t>Senso</a:t>
                      </a:r>
                      <a:r>
                        <a:rPr lang="it-IT" sz="1800" u="sng" baseline="0" dirty="0">
                          <a:latin typeface="Calibri"/>
                          <a:ea typeface="Calibri"/>
                          <a:cs typeface="Times New Roman"/>
                        </a:rPr>
                        <a:t> di tradimento e solitudine</a:t>
                      </a:r>
                      <a:r>
                        <a:rPr lang="it-IT" sz="1800" baseline="0" dirty="0">
                          <a:latin typeface="Calibri"/>
                          <a:ea typeface="Calibri"/>
                          <a:cs typeface="Times New Roman"/>
                        </a:rPr>
                        <a:t>: neanche la famiglia lo accetta, lui rimane solo nella sua condizione.</a:t>
                      </a:r>
                    </a:p>
                    <a:p>
                      <a:pPr>
                        <a:lnSpc>
                          <a:spcPct val="115000"/>
                        </a:lnSpc>
                        <a:spcAft>
                          <a:spcPts val="0"/>
                        </a:spcAft>
                      </a:pPr>
                      <a:r>
                        <a:rPr lang="it-IT" sz="1800" u="sng" baseline="0" dirty="0">
                          <a:latin typeface="Calibri"/>
                          <a:ea typeface="Calibri"/>
                          <a:cs typeface="Times New Roman"/>
                        </a:rPr>
                        <a:t>Senso di ribellione</a:t>
                      </a:r>
                      <a:r>
                        <a:rPr lang="it-IT" sz="1800" baseline="0" dirty="0">
                          <a:latin typeface="Calibri"/>
                          <a:ea typeface="Calibri"/>
                          <a:cs typeface="Times New Roman"/>
                        </a:rPr>
                        <a:t>: Gregor sembra non voler accettare l’essere escluso dal nucleo familiare.</a:t>
                      </a:r>
                    </a:p>
                    <a:p>
                      <a:r>
                        <a:rPr lang="it-IT" sz="1800" u="sng" dirty="0"/>
                        <a:t>Senso</a:t>
                      </a:r>
                      <a:r>
                        <a:rPr lang="it-IT" sz="1800" u="sng" baseline="0" dirty="0"/>
                        <a:t> di ribellione, riscatto e anche </a:t>
                      </a:r>
                      <a:r>
                        <a:rPr lang="it-IT" sz="1800" u="sng" baseline="0" dirty="0" err="1"/>
                        <a:t>rivincita…un</a:t>
                      </a:r>
                      <a:r>
                        <a:rPr lang="it-IT" sz="1800" u="sng" baseline="0" dirty="0"/>
                        <a:t> senso di empatia verso il protagonista.</a:t>
                      </a:r>
                    </a:p>
                    <a:p>
                      <a:endParaRPr lang="it-IT" sz="1800" baseline="0" dirty="0"/>
                    </a:p>
                    <a:p>
                      <a:r>
                        <a:rPr lang="it-IT" sz="1800" u="sng" baseline="0" dirty="0"/>
                        <a:t>Brividi: </a:t>
                      </a:r>
                      <a:r>
                        <a:rPr lang="it-IT" sz="1800" baseline="0" dirty="0"/>
                        <a:t>il pensiero delle zampine ed il rumore che potrebbero fare mentre si arrampica ovunque.</a:t>
                      </a:r>
                    </a:p>
                    <a:p>
                      <a:endParaRPr lang="it-IT" sz="1800" baseline="0" dirty="0"/>
                    </a:p>
                    <a:p>
                      <a:r>
                        <a:rPr lang="it-IT" sz="1800" baseline="0" dirty="0"/>
                        <a:t>“cadde”: brividi anche </a:t>
                      </a:r>
                      <a:r>
                        <a:rPr lang="it-IT" sz="1800" baseline="0" dirty="0" err="1"/>
                        <a:t>qui…</a:t>
                      </a:r>
                      <a:r>
                        <a:rPr lang="it-IT" sz="1800" baseline="0" dirty="0"/>
                        <a:t> al pensiero del rumore che potrebbe fare uno scarafaggio in fase di atterraggio.</a:t>
                      </a:r>
                    </a:p>
                    <a:p>
                      <a:pPr>
                        <a:lnSpc>
                          <a:spcPct val="115000"/>
                        </a:lnSpc>
                        <a:spcAft>
                          <a:spcPts val="0"/>
                        </a:spcAft>
                      </a:pPr>
                      <a:endParaRPr lang="it-IT" sz="18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it-IT" sz="1800" u="sng" dirty="0">
                          <a:latin typeface="Calibri"/>
                          <a:ea typeface="Calibri"/>
                          <a:cs typeface="Times New Roman"/>
                        </a:rPr>
                        <a:t>Senso di pena</a:t>
                      </a:r>
                      <a:r>
                        <a:rPr lang="it-IT" sz="1800" dirty="0">
                          <a:latin typeface="Calibri"/>
                          <a:ea typeface="Calibri"/>
                          <a:cs typeface="Times New Roman"/>
                        </a:rPr>
                        <a:t>: solo gli animali e gli insetti più  schifosi si  CACCIANO VIA proprio perché la loro vista provoca un forte disgusto e ribrezzo.</a:t>
                      </a:r>
                    </a:p>
                    <a:p>
                      <a:pPr>
                        <a:lnSpc>
                          <a:spcPct val="115000"/>
                        </a:lnSpc>
                        <a:spcAft>
                          <a:spcPts val="0"/>
                        </a:spcAft>
                      </a:pPr>
                      <a:endParaRPr lang="it-IT" sz="1800" dirty="0">
                        <a:latin typeface="Calibri"/>
                        <a:ea typeface="Calibri"/>
                        <a:cs typeface="Times New Roman"/>
                      </a:endParaRPr>
                    </a:p>
                    <a:p>
                      <a:r>
                        <a:rPr lang="it-IT" sz="1800" u="sng" dirty="0"/>
                        <a:t>Movimenti frenetici, </a:t>
                      </a:r>
                      <a:r>
                        <a:rPr lang="it-IT" sz="1800" dirty="0"/>
                        <a:t>pieni di agitazione e frustrazione.</a:t>
                      </a:r>
                    </a:p>
                    <a:p>
                      <a:r>
                        <a:rPr lang="it-IT" sz="1800" dirty="0"/>
                        <a:t>Ho provato un forte senso di ansia e disorientamento. Questa descrizione cosi vivida mi ha fatto venire in mente proprio l’andare frenetico tipico degli scarafaggi, tanto è vero che mi sono staccata dalle pagine del libro per vedere se c’erano degli scarafaggi in camera mia.</a:t>
                      </a:r>
                    </a:p>
                    <a:p>
                      <a:pPr>
                        <a:lnSpc>
                          <a:spcPct val="115000"/>
                        </a:lnSpc>
                        <a:spcAft>
                          <a:spcPts val="0"/>
                        </a:spcAft>
                      </a:pPr>
                      <a:endParaRPr lang="it-IT" sz="18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it-IT" sz="2400" dirty="0">
                          <a:latin typeface="+mn-lt"/>
                          <a:ea typeface="Calibri"/>
                          <a:cs typeface="Times New Roman"/>
                        </a:rPr>
                        <a:t>Stimolo (visivo)- reazione (</a:t>
                      </a:r>
                      <a:r>
                        <a:rPr lang="it-IT" sz="2400" dirty="0" err="1">
                          <a:latin typeface="+mn-lt"/>
                          <a:ea typeface="Calibri"/>
                          <a:cs typeface="Times New Roman"/>
                        </a:rPr>
                        <a:t>accellerazione</a:t>
                      </a:r>
                      <a:r>
                        <a:rPr lang="it-IT" sz="2400" dirty="0">
                          <a:latin typeface="+mn-lt"/>
                          <a:ea typeface="Calibri"/>
                          <a:cs typeface="Times New Roman"/>
                        </a:rPr>
                        <a:t> cardiaca, scatta subito</a:t>
                      </a:r>
                      <a:r>
                        <a:rPr lang="it-IT" sz="2400" baseline="0" dirty="0">
                          <a:latin typeface="+mn-lt"/>
                          <a:ea typeface="Calibri"/>
                          <a:cs typeface="Times New Roman"/>
                        </a:rPr>
                        <a:t> un senso di rivincita nei confronti di Gregor e della sua situazione)-emozione (si prova un senso di ribellione).</a:t>
                      </a:r>
                      <a:endParaRPr lang="en-GB" sz="2400" dirty="0">
                        <a:latin typeface="+mn-lt"/>
                        <a:ea typeface="Calibri"/>
                        <a:cs typeface="Times New Roman"/>
                      </a:endParaRPr>
                    </a:p>
                    <a:p>
                      <a:pPr>
                        <a:lnSpc>
                          <a:spcPct val="115000"/>
                        </a:lnSpc>
                        <a:spcAft>
                          <a:spcPts val="0"/>
                        </a:spcAft>
                      </a:pPr>
                      <a:endParaRPr lang="it-IT" sz="18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la 1"/>
          <p:cNvGraphicFramePr>
            <a:graphicFrameLocks noGrp="1"/>
          </p:cNvGraphicFramePr>
          <p:nvPr>
            <p:extLst>
              <p:ext uri="{D42A27DB-BD31-4B8C-83A1-F6EECF244321}">
                <p14:modId xmlns:p14="http://schemas.microsoft.com/office/powerpoint/2010/main" val="2214843222"/>
              </p:ext>
            </p:extLst>
          </p:nvPr>
        </p:nvGraphicFramePr>
        <p:xfrm>
          <a:off x="182879" y="198120"/>
          <a:ext cx="11691256" cy="6638015"/>
        </p:xfrm>
        <a:graphic>
          <a:graphicData uri="http://schemas.openxmlformats.org/drawingml/2006/table">
            <a:tbl>
              <a:tblPr/>
              <a:tblGrid>
                <a:gridCol w="2922220">
                  <a:extLst>
                    <a:ext uri="{9D8B030D-6E8A-4147-A177-3AD203B41FA5}">
                      <a16:colId xmlns:a16="http://schemas.microsoft.com/office/drawing/2014/main" val="20000"/>
                    </a:ext>
                  </a:extLst>
                </a:gridCol>
                <a:gridCol w="2922220">
                  <a:extLst>
                    <a:ext uri="{9D8B030D-6E8A-4147-A177-3AD203B41FA5}">
                      <a16:colId xmlns:a16="http://schemas.microsoft.com/office/drawing/2014/main" val="20001"/>
                    </a:ext>
                  </a:extLst>
                </a:gridCol>
                <a:gridCol w="2923408">
                  <a:extLst>
                    <a:ext uri="{9D8B030D-6E8A-4147-A177-3AD203B41FA5}">
                      <a16:colId xmlns:a16="http://schemas.microsoft.com/office/drawing/2014/main" val="20002"/>
                    </a:ext>
                  </a:extLst>
                </a:gridCol>
                <a:gridCol w="2923408">
                  <a:extLst>
                    <a:ext uri="{9D8B030D-6E8A-4147-A177-3AD203B41FA5}">
                      <a16:colId xmlns:a16="http://schemas.microsoft.com/office/drawing/2014/main" val="20003"/>
                    </a:ext>
                  </a:extLst>
                </a:gridCol>
              </a:tblGrid>
              <a:tr h="347197">
                <a:tc>
                  <a:txBody>
                    <a:bodyPr/>
                    <a:lstStyle/>
                    <a:p>
                      <a:pPr>
                        <a:lnSpc>
                          <a:spcPct val="115000"/>
                        </a:lnSpc>
                        <a:spcAft>
                          <a:spcPts val="0"/>
                        </a:spcAft>
                      </a:pPr>
                      <a:r>
                        <a:rPr lang="en-GB" sz="2000" dirty="0" err="1">
                          <a:latin typeface="Calibri"/>
                          <a:ea typeface="Calibri"/>
                          <a:cs typeface="Times New Roman"/>
                        </a:rPr>
                        <a:t>Testo</a:t>
                      </a:r>
                      <a:endParaRPr lang="en-GB" sz="20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2000" dirty="0" err="1">
                          <a:latin typeface="Calibri"/>
                          <a:ea typeface="Calibri"/>
                          <a:cs typeface="Times New Roman"/>
                        </a:rPr>
                        <a:t>Sensazioni</a:t>
                      </a:r>
                      <a:r>
                        <a:rPr lang="en-GB" sz="2000" dirty="0">
                          <a:latin typeface="Calibri"/>
                          <a:ea typeface="Calibri"/>
                          <a:cs typeface="Times New Roman"/>
                        </a:rPr>
                        <a:t> Federica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2000">
                          <a:latin typeface="Calibri"/>
                          <a:ea typeface="Calibri"/>
                          <a:cs typeface="Times New Roman"/>
                        </a:rPr>
                        <a:t>Sensazioni Piera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2000">
                          <a:latin typeface="Calibri"/>
                          <a:ea typeface="Calibri"/>
                          <a:cs typeface="Times New Roman"/>
                        </a:rPr>
                        <a:t>Sequenza dei fenomeni</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6249546">
                <a:tc>
                  <a:txBody>
                    <a:bodyPr/>
                    <a:lstStyle/>
                    <a:p>
                      <a:pPr marL="0" marR="0" indent="0" algn="l" defTabSz="457200" rtl="0" eaLnBrk="1" fontAlgn="auto" latinLnBrk="0" hangingPunct="1">
                        <a:lnSpc>
                          <a:spcPct val="115000"/>
                        </a:lnSpc>
                        <a:spcBef>
                          <a:spcPts val="0"/>
                        </a:spcBef>
                        <a:spcAft>
                          <a:spcPts val="0"/>
                        </a:spcAft>
                        <a:buClrTx/>
                        <a:buSzTx/>
                        <a:buFontTx/>
                        <a:buNone/>
                        <a:tabLst/>
                        <a:defRPr/>
                      </a:pPr>
                      <a:r>
                        <a:rPr lang="it-IT" sz="1800" dirty="0">
                          <a:latin typeface="+mn-lt"/>
                          <a:ea typeface="Calibri"/>
                          <a:cs typeface="Times New Roman"/>
                        </a:rPr>
                        <a:t>‘Dapprima voleva uscir dal letto con </a:t>
                      </a:r>
                      <a:r>
                        <a:rPr lang="it-IT" sz="1800" u="sng" dirty="0">
                          <a:latin typeface="+mn-lt"/>
                          <a:ea typeface="Calibri"/>
                          <a:cs typeface="Times New Roman"/>
                        </a:rPr>
                        <a:t>la parte inferiore del corpo</a:t>
                      </a:r>
                      <a:r>
                        <a:rPr lang="it-IT" sz="1800" dirty="0">
                          <a:latin typeface="+mn-lt"/>
                          <a:ea typeface="Calibri"/>
                          <a:cs typeface="Times New Roman"/>
                        </a:rPr>
                        <a:t>, ma questa parte che egli stesso del resto non aveva ancor veduto e di cui non si faceva un’immagine esatta</a:t>
                      </a:r>
                      <a:r>
                        <a:rPr lang="it-IT" sz="1800" u="sng" dirty="0">
                          <a:latin typeface="+mn-lt"/>
                          <a:ea typeface="Calibri"/>
                          <a:cs typeface="Times New Roman"/>
                        </a:rPr>
                        <a:t>, si dimostrò troppo difficile a smuovere; la manovra era così lenta</a:t>
                      </a:r>
                      <a:r>
                        <a:rPr lang="it-IT" sz="1800" dirty="0">
                          <a:latin typeface="+mn-lt"/>
                          <a:ea typeface="Calibri"/>
                          <a:cs typeface="Times New Roman"/>
                        </a:rPr>
                        <a:t>; e quando egli, infine, si spinse avanti a tutta forza senza riguardo, </a:t>
                      </a:r>
                      <a:r>
                        <a:rPr lang="it-IT" sz="1800" u="sng" dirty="0">
                          <a:latin typeface="+mn-lt"/>
                          <a:ea typeface="Calibri"/>
                          <a:cs typeface="Times New Roman"/>
                        </a:rPr>
                        <a:t>scelse male la direzione, urtò con violenza </a:t>
                      </a:r>
                      <a:r>
                        <a:rPr lang="it-IT" sz="1800" dirty="0">
                          <a:latin typeface="+mn-lt"/>
                          <a:ea typeface="Calibri"/>
                          <a:cs typeface="Times New Roman"/>
                        </a:rPr>
                        <a:t>contro il fondo del letto, e l’acuto dolore provato gli insegnò che appunto la parte inferiore del suo corpo era per il momento la più sensibile’.</a:t>
                      </a:r>
                      <a:endParaRPr lang="en-GB" sz="1800" dirty="0">
                        <a:latin typeface="+mn-lt"/>
                        <a:ea typeface="Calibri"/>
                        <a:cs typeface="Times New Roman"/>
                      </a:endParaRPr>
                    </a:p>
                    <a:p>
                      <a:pPr>
                        <a:lnSpc>
                          <a:spcPct val="115000"/>
                        </a:lnSpc>
                        <a:spcAft>
                          <a:spcPts val="0"/>
                        </a:spcAft>
                      </a:pPr>
                      <a:endParaRPr lang="en-GB" sz="18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it-IT" sz="2000" u="sng" dirty="0">
                          <a:latin typeface="Calibri"/>
                          <a:ea typeface="Calibri"/>
                          <a:cs typeface="Times New Roman"/>
                        </a:rPr>
                        <a:t>Senso di ribrezzo </a:t>
                      </a:r>
                      <a:r>
                        <a:rPr lang="it-IT" sz="2000" dirty="0">
                          <a:latin typeface="Calibri"/>
                          <a:ea typeface="Calibri"/>
                          <a:cs typeface="Times New Roman"/>
                        </a:rPr>
                        <a:t>al pensiero di questo insetto.</a:t>
                      </a:r>
                      <a:r>
                        <a:rPr lang="it-IT" sz="2000" baseline="0" dirty="0">
                          <a:latin typeface="Calibri"/>
                          <a:ea typeface="Calibri"/>
                          <a:cs typeface="Times New Roman"/>
                        </a:rPr>
                        <a:t> </a:t>
                      </a:r>
                      <a:r>
                        <a:rPr lang="it-IT" sz="2000" u="sng" baseline="0" dirty="0">
                          <a:latin typeface="Calibri"/>
                          <a:ea typeface="Calibri"/>
                          <a:cs typeface="Times New Roman"/>
                        </a:rPr>
                        <a:t>Senso di</a:t>
                      </a:r>
                      <a:r>
                        <a:rPr lang="it-IT" sz="2000" u="sng" dirty="0">
                          <a:latin typeface="Calibri"/>
                          <a:ea typeface="Calibri"/>
                          <a:cs typeface="Times New Roman"/>
                        </a:rPr>
                        <a:t> frustrazione</a:t>
                      </a:r>
                      <a:r>
                        <a:rPr lang="it-IT" sz="2000" dirty="0">
                          <a:latin typeface="Calibri"/>
                          <a:ea typeface="Calibri"/>
                          <a:cs typeface="Times New Roman"/>
                        </a:rPr>
                        <a:t>, avvilimento, senso di paralisi e claustrofobia per</a:t>
                      </a:r>
                      <a:r>
                        <a:rPr lang="it-IT" sz="2000" baseline="0" dirty="0">
                          <a:latin typeface="Calibri"/>
                          <a:ea typeface="Calibri"/>
                          <a:cs typeface="Times New Roman"/>
                        </a:rPr>
                        <a:t> </a:t>
                      </a:r>
                      <a:r>
                        <a:rPr lang="it-IT" sz="2000" dirty="0">
                          <a:latin typeface="Calibri"/>
                          <a:ea typeface="Calibri"/>
                          <a:cs typeface="Times New Roman"/>
                        </a:rPr>
                        <a:t>la situazione</a:t>
                      </a:r>
                      <a:r>
                        <a:rPr lang="it-IT" sz="2000" baseline="0" dirty="0">
                          <a:latin typeface="Calibri"/>
                          <a:ea typeface="Calibri"/>
                          <a:cs typeface="Times New Roman"/>
                        </a:rPr>
                        <a:t> in cui Gregor si trova</a:t>
                      </a:r>
                      <a:r>
                        <a:rPr lang="it-IT" sz="2000" dirty="0">
                          <a:latin typeface="Calibri"/>
                          <a:ea typeface="Calibri"/>
                          <a:cs typeface="Times New Roman"/>
                        </a:rPr>
                        <a:t>, lui è costretto</a:t>
                      </a:r>
                      <a:r>
                        <a:rPr lang="it-IT" sz="2000" baseline="0" dirty="0">
                          <a:latin typeface="Calibri"/>
                          <a:ea typeface="Calibri"/>
                          <a:cs typeface="Times New Roman"/>
                        </a:rPr>
                        <a:t> a vivere in un corpo che non è il suo!</a:t>
                      </a:r>
                    </a:p>
                    <a:p>
                      <a:pPr>
                        <a:lnSpc>
                          <a:spcPct val="115000"/>
                        </a:lnSpc>
                        <a:spcAft>
                          <a:spcPts val="0"/>
                        </a:spcAft>
                      </a:pPr>
                      <a:r>
                        <a:rPr lang="it-IT" sz="2000" u="sng" baseline="0" dirty="0">
                          <a:latin typeface="Calibri"/>
                          <a:ea typeface="Calibri"/>
                          <a:cs typeface="Times New Roman"/>
                        </a:rPr>
                        <a:t>Senso di </a:t>
                      </a:r>
                      <a:r>
                        <a:rPr lang="it-IT" sz="2000" u="sng" dirty="0">
                          <a:latin typeface="Calibri"/>
                          <a:ea typeface="Calibri"/>
                          <a:cs typeface="Times New Roman"/>
                        </a:rPr>
                        <a:t>rabbia</a:t>
                      </a:r>
                      <a:r>
                        <a:rPr lang="it-IT" sz="2000" dirty="0">
                          <a:latin typeface="Calibri"/>
                          <a:ea typeface="Calibri"/>
                          <a:cs typeface="Times New Roman"/>
                        </a:rPr>
                        <a:t>: per</a:t>
                      </a:r>
                      <a:r>
                        <a:rPr lang="it-IT" sz="2000" baseline="0" dirty="0">
                          <a:latin typeface="Calibri"/>
                          <a:ea typeface="Calibri"/>
                          <a:cs typeface="Times New Roman"/>
                        </a:rPr>
                        <a:t> la condizione paradossale in cui si trova.</a:t>
                      </a:r>
                      <a:endParaRPr lang="en-GB" sz="20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it-IT" sz="2000" u="sng" dirty="0">
                          <a:latin typeface="Calibri"/>
                          <a:ea typeface="Calibri"/>
                          <a:cs typeface="Times New Roman"/>
                        </a:rPr>
                        <a:t>Profondo senso di impotenza e incapacità </a:t>
                      </a:r>
                      <a:r>
                        <a:rPr lang="it-IT" sz="2000" dirty="0">
                          <a:latin typeface="Calibri"/>
                          <a:ea typeface="Calibri"/>
                          <a:cs typeface="Times New Roman"/>
                        </a:rPr>
                        <a:t>a potersi mettere nella posizione desiderata.</a:t>
                      </a:r>
                    </a:p>
                    <a:p>
                      <a:pPr>
                        <a:lnSpc>
                          <a:spcPct val="115000"/>
                        </a:lnSpc>
                        <a:spcAft>
                          <a:spcPts val="0"/>
                        </a:spcAft>
                      </a:pPr>
                      <a:r>
                        <a:rPr lang="it-IT" sz="2000" dirty="0">
                          <a:latin typeface="Calibri"/>
                          <a:ea typeface="Calibri"/>
                          <a:cs typeface="Times New Roman"/>
                        </a:rPr>
                        <a:t>Grande senso di frustrazione. Condivido il senso di paralisi e di claustrofobia.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it-IT" sz="2400" dirty="0">
                          <a:latin typeface="Calibri"/>
                          <a:ea typeface="Calibri"/>
                          <a:cs typeface="Times New Roman"/>
                        </a:rPr>
                        <a:t>Stimolo(immaginativo-visivo), </a:t>
                      </a:r>
                    </a:p>
                    <a:p>
                      <a:pPr>
                        <a:lnSpc>
                          <a:spcPct val="115000"/>
                        </a:lnSpc>
                        <a:spcAft>
                          <a:spcPts val="0"/>
                        </a:spcAft>
                      </a:pPr>
                      <a:r>
                        <a:rPr lang="it-IT" sz="2400" dirty="0">
                          <a:latin typeface="Calibri"/>
                          <a:ea typeface="Calibri"/>
                          <a:cs typeface="Times New Roman"/>
                        </a:rPr>
                        <a:t>reazione (“la parte inferiore del corpo” provoca dei brividi durante la lettura / accelerazione cardiaca), emozione(ribrezzo).</a:t>
                      </a:r>
                      <a:endParaRPr lang="en-GB" sz="2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egnaposto immagine 4">
            <a:extLst>
              <a:ext uri="{FF2B5EF4-FFF2-40B4-BE49-F238E27FC236}">
                <a16:creationId xmlns:a16="http://schemas.microsoft.com/office/drawing/2014/main" id="{5FE773D1-E0B0-4B8D-9577-CBF3F33B51A3}"/>
              </a:ext>
            </a:extLst>
          </p:cNvPr>
          <p:cNvPicPr>
            <a:picLocks noGrp="1" noChangeAspect="1"/>
          </p:cNvPicPr>
          <p:nvPr>
            <p:ph type="pic" idx="1"/>
          </p:nvPr>
        </p:nvPicPr>
        <p:blipFill>
          <a:blip r:embed="rId2"/>
          <a:srcRect t="19886" b="19886"/>
          <a:stretch>
            <a:fillRect/>
          </a:stretch>
        </p:blipFill>
        <p:spPr>
          <a:xfrm>
            <a:off x="1596683" y="1403253"/>
            <a:ext cx="8759827" cy="4139418"/>
          </a:xfrm>
        </p:spPr>
      </p:pic>
    </p:spTree>
    <p:extLst>
      <p:ext uri="{BB962C8B-B14F-4D97-AF65-F5344CB8AC3E}">
        <p14:creationId xmlns:p14="http://schemas.microsoft.com/office/powerpoint/2010/main" val="356608424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la 1"/>
          <p:cNvGraphicFramePr>
            <a:graphicFrameLocks noGrp="1"/>
          </p:cNvGraphicFramePr>
          <p:nvPr>
            <p:extLst>
              <p:ext uri="{D42A27DB-BD31-4B8C-83A1-F6EECF244321}">
                <p14:modId xmlns:p14="http://schemas.microsoft.com/office/powerpoint/2010/main" val="277286426"/>
              </p:ext>
            </p:extLst>
          </p:nvPr>
        </p:nvGraphicFramePr>
        <p:xfrm>
          <a:off x="39188" y="-1"/>
          <a:ext cx="11795761" cy="6627959"/>
        </p:xfrm>
        <a:graphic>
          <a:graphicData uri="http://schemas.openxmlformats.org/drawingml/2006/table">
            <a:tbl>
              <a:tblPr/>
              <a:tblGrid>
                <a:gridCol w="2858301">
                  <a:extLst>
                    <a:ext uri="{9D8B030D-6E8A-4147-A177-3AD203B41FA5}">
                      <a16:colId xmlns:a16="http://schemas.microsoft.com/office/drawing/2014/main" val="20000"/>
                    </a:ext>
                  </a:extLst>
                </a:gridCol>
                <a:gridCol w="2978348">
                  <a:extLst>
                    <a:ext uri="{9D8B030D-6E8A-4147-A177-3AD203B41FA5}">
                      <a16:colId xmlns:a16="http://schemas.microsoft.com/office/drawing/2014/main" val="20001"/>
                    </a:ext>
                  </a:extLst>
                </a:gridCol>
                <a:gridCol w="2979556">
                  <a:extLst>
                    <a:ext uri="{9D8B030D-6E8A-4147-A177-3AD203B41FA5}">
                      <a16:colId xmlns:a16="http://schemas.microsoft.com/office/drawing/2014/main" val="20002"/>
                    </a:ext>
                  </a:extLst>
                </a:gridCol>
                <a:gridCol w="2979556">
                  <a:extLst>
                    <a:ext uri="{9D8B030D-6E8A-4147-A177-3AD203B41FA5}">
                      <a16:colId xmlns:a16="http://schemas.microsoft.com/office/drawing/2014/main" val="20003"/>
                    </a:ext>
                  </a:extLst>
                </a:gridCol>
              </a:tblGrid>
              <a:tr h="339173">
                <a:tc>
                  <a:txBody>
                    <a:bodyPr/>
                    <a:lstStyle/>
                    <a:p>
                      <a:pPr>
                        <a:lnSpc>
                          <a:spcPct val="115000"/>
                        </a:lnSpc>
                        <a:spcAft>
                          <a:spcPts val="0"/>
                        </a:spcAft>
                      </a:pPr>
                      <a:r>
                        <a:rPr lang="en-GB" sz="1800" dirty="0" err="1">
                          <a:latin typeface="Calibri"/>
                          <a:ea typeface="Calibri"/>
                          <a:cs typeface="Times New Roman"/>
                        </a:rPr>
                        <a:t>Testo</a:t>
                      </a:r>
                      <a:endParaRPr lang="en-GB" sz="18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800">
                          <a:latin typeface="Calibri"/>
                          <a:ea typeface="Calibri"/>
                          <a:cs typeface="Times New Roman"/>
                        </a:rPr>
                        <a:t>Sensazioni Federica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800">
                          <a:latin typeface="Calibri"/>
                          <a:ea typeface="Calibri"/>
                          <a:cs typeface="Times New Roman"/>
                        </a:rPr>
                        <a:t>Sensazioni Piera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800" dirty="0" err="1">
                          <a:latin typeface="Calibri"/>
                          <a:ea typeface="Calibri"/>
                          <a:cs typeface="Times New Roman"/>
                        </a:rPr>
                        <a:t>Sequenza</a:t>
                      </a:r>
                      <a:r>
                        <a:rPr lang="en-GB" sz="1800" dirty="0">
                          <a:latin typeface="Calibri"/>
                          <a:ea typeface="Calibri"/>
                          <a:cs typeface="Times New Roman"/>
                        </a:rPr>
                        <a:t> </a:t>
                      </a:r>
                      <a:r>
                        <a:rPr lang="en-GB" sz="1800" dirty="0" err="1">
                          <a:latin typeface="Calibri"/>
                          <a:ea typeface="Calibri"/>
                          <a:cs typeface="Times New Roman"/>
                        </a:rPr>
                        <a:t>dei</a:t>
                      </a:r>
                      <a:r>
                        <a:rPr lang="en-GB" sz="1800" dirty="0">
                          <a:latin typeface="Calibri"/>
                          <a:ea typeface="Calibri"/>
                          <a:cs typeface="Times New Roman"/>
                        </a:rPr>
                        <a:t> </a:t>
                      </a:r>
                      <a:r>
                        <a:rPr lang="en-GB" sz="1800" dirty="0" err="1">
                          <a:latin typeface="Calibri"/>
                          <a:ea typeface="Calibri"/>
                          <a:cs typeface="Times New Roman"/>
                        </a:rPr>
                        <a:t>fenomeni</a:t>
                      </a:r>
                      <a:endParaRPr lang="en-GB" sz="18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6270634">
                <a:tc>
                  <a:txBody>
                    <a:bodyPr/>
                    <a:lstStyle/>
                    <a:p>
                      <a:pPr>
                        <a:lnSpc>
                          <a:spcPct val="115000"/>
                        </a:lnSpc>
                        <a:spcAft>
                          <a:spcPts val="0"/>
                        </a:spcAft>
                      </a:pPr>
                      <a:r>
                        <a:rPr lang="it-IT" sz="1700" dirty="0" err="1">
                          <a:solidFill>
                            <a:schemeClr val="tx1"/>
                          </a:solidFill>
                          <a:latin typeface="Calibri"/>
                          <a:ea typeface="Calibri"/>
                          <a:cs typeface="Times New Roman"/>
                        </a:rPr>
                        <a:t>Darcy</a:t>
                      </a:r>
                      <a:r>
                        <a:rPr lang="it-IT" sz="1700" dirty="0">
                          <a:solidFill>
                            <a:schemeClr val="tx1"/>
                          </a:solidFill>
                          <a:latin typeface="Calibri"/>
                          <a:ea typeface="Calibri"/>
                          <a:cs typeface="Times New Roman"/>
                        </a:rPr>
                        <a:t> si limitò</a:t>
                      </a:r>
                      <a:r>
                        <a:rPr lang="it-IT" sz="1700" baseline="0" dirty="0">
                          <a:solidFill>
                            <a:schemeClr val="tx1"/>
                          </a:solidFill>
                          <a:latin typeface="Calibri"/>
                          <a:ea typeface="Calibri"/>
                          <a:cs typeface="Times New Roman"/>
                        </a:rPr>
                        <a:t> a sorridere. E nel silenzio generale che seguì Elizabeth </a:t>
                      </a:r>
                      <a:r>
                        <a:rPr lang="it-IT" sz="1700" u="sng" baseline="0" dirty="0">
                          <a:solidFill>
                            <a:schemeClr val="tx1"/>
                          </a:solidFill>
                          <a:latin typeface="Calibri"/>
                          <a:ea typeface="Calibri"/>
                          <a:cs typeface="Times New Roman"/>
                        </a:rPr>
                        <a:t>tremò per timore </a:t>
                      </a:r>
                      <a:r>
                        <a:rPr lang="it-IT" sz="1700" baseline="0" dirty="0">
                          <a:solidFill>
                            <a:schemeClr val="tx1"/>
                          </a:solidFill>
                          <a:latin typeface="Calibri"/>
                          <a:ea typeface="Calibri"/>
                          <a:cs typeface="Times New Roman"/>
                        </a:rPr>
                        <a:t>che sua madre ricominciasse coi suoi numeri. </a:t>
                      </a:r>
                      <a:r>
                        <a:rPr lang="it-IT" sz="1700" u="sng" baseline="0" dirty="0">
                          <a:solidFill>
                            <a:schemeClr val="tx1"/>
                          </a:solidFill>
                          <a:latin typeface="Calibri"/>
                          <a:ea typeface="Calibri"/>
                          <a:cs typeface="Times New Roman"/>
                        </a:rPr>
                        <a:t>Avrebbe voluto dire qualcosa, ma era a corto di idee, </a:t>
                      </a:r>
                      <a:r>
                        <a:rPr lang="it-IT" sz="1700" u="sng" baseline="0" dirty="0" err="1">
                          <a:solidFill>
                            <a:schemeClr val="tx1"/>
                          </a:solidFill>
                          <a:latin typeface="Calibri"/>
                          <a:ea typeface="Calibri"/>
                          <a:cs typeface="Times New Roman"/>
                        </a:rPr>
                        <a:t>sicchè</a:t>
                      </a:r>
                      <a:r>
                        <a:rPr lang="it-IT" sz="1700" u="sng" baseline="0" dirty="0">
                          <a:solidFill>
                            <a:schemeClr val="tx1"/>
                          </a:solidFill>
                          <a:latin typeface="Calibri"/>
                          <a:ea typeface="Calibri"/>
                          <a:cs typeface="Times New Roman"/>
                        </a:rPr>
                        <a:t> </a:t>
                      </a:r>
                      <a:r>
                        <a:rPr lang="it-IT" sz="1700" baseline="0" dirty="0">
                          <a:solidFill>
                            <a:schemeClr val="tx1"/>
                          </a:solidFill>
                          <a:latin typeface="Calibri"/>
                          <a:ea typeface="Calibri"/>
                          <a:cs typeface="Times New Roman"/>
                        </a:rPr>
                        <a:t>dopo un po’ </a:t>
                      </a:r>
                      <a:r>
                        <a:rPr lang="it-IT" sz="1700" baseline="0" dirty="0" err="1">
                          <a:solidFill>
                            <a:schemeClr val="tx1"/>
                          </a:solidFill>
                          <a:latin typeface="Calibri"/>
                          <a:ea typeface="Calibri"/>
                          <a:cs typeface="Times New Roman"/>
                        </a:rPr>
                        <a:t>Mrs</a:t>
                      </a:r>
                      <a:r>
                        <a:rPr lang="it-IT" sz="1700" baseline="0" dirty="0">
                          <a:solidFill>
                            <a:schemeClr val="tx1"/>
                          </a:solidFill>
                          <a:latin typeface="Calibri"/>
                          <a:ea typeface="Calibri"/>
                          <a:cs typeface="Times New Roman"/>
                        </a:rPr>
                        <a:t> </a:t>
                      </a:r>
                      <a:r>
                        <a:rPr lang="it-IT" sz="1700" baseline="0" dirty="0" err="1">
                          <a:solidFill>
                            <a:schemeClr val="tx1"/>
                          </a:solidFill>
                          <a:latin typeface="Calibri"/>
                          <a:ea typeface="Calibri"/>
                          <a:cs typeface="Times New Roman"/>
                        </a:rPr>
                        <a:t>Bennet</a:t>
                      </a:r>
                      <a:r>
                        <a:rPr lang="it-IT" sz="1700" baseline="0" dirty="0">
                          <a:solidFill>
                            <a:schemeClr val="tx1"/>
                          </a:solidFill>
                          <a:latin typeface="Calibri"/>
                          <a:ea typeface="Calibri"/>
                          <a:cs typeface="Times New Roman"/>
                        </a:rPr>
                        <a:t> riattaccò la sequela dei ringraziamenti a </a:t>
                      </a:r>
                      <a:r>
                        <a:rPr lang="it-IT" sz="1700" baseline="0" dirty="0" err="1">
                          <a:solidFill>
                            <a:schemeClr val="tx1"/>
                          </a:solidFill>
                          <a:latin typeface="Calibri"/>
                          <a:ea typeface="Calibri"/>
                          <a:cs typeface="Times New Roman"/>
                        </a:rPr>
                        <a:t>Mr</a:t>
                      </a:r>
                      <a:r>
                        <a:rPr lang="it-IT" sz="1700" baseline="0" dirty="0">
                          <a:solidFill>
                            <a:schemeClr val="tx1"/>
                          </a:solidFill>
                          <a:latin typeface="Calibri"/>
                          <a:ea typeface="Calibri"/>
                          <a:cs typeface="Times New Roman"/>
                        </a:rPr>
                        <a:t> </a:t>
                      </a:r>
                      <a:r>
                        <a:rPr lang="it-IT" sz="1700" baseline="0" dirty="0" err="1">
                          <a:solidFill>
                            <a:schemeClr val="tx1"/>
                          </a:solidFill>
                          <a:latin typeface="Calibri"/>
                          <a:ea typeface="Calibri"/>
                          <a:cs typeface="Times New Roman"/>
                        </a:rPr>
                        <a:t>Bingley</a:t>
                      </a:r>
                      <a:r>
                        <a:rPr lang="it-IT" sz="1700" baseline="0" dirty="0">
                          <a:solidFill>
                            <a:schemeClr val="tx1"/>
                          </a:solidFill>
                          <a:latin typeface="Calibri"/>
                          <a:ea typeface="Calibri"/>
                          <a:cs typeface="Times New Roman"/>
                        </a:rPr>
                        <a:t> per le premure dimostrate a Jane. </a:t>
                      </a:r>
                    </a:p>
                    <a:p>
                      <a:pPr>
                        <a:lnSpc>
                          <a:spcPct val="115000"/>
                        </a:lnSpc>
                        <a:spcAft>
                          <a:spcPts val="0"/>
                        </a:spcAft>
                      </a:pPr>
                      <a:endParaRPr lang="it-IT" sz="1700" baseline="0" dirty="0">
                        <a:solidFill>
                          <a:schemeClr val="tx1"/>
                        </a:solidFill>
                        <a:latin typeface="Calibri"/>
                        <a:ea typeface="Calibri"/>
                        <a:cs typeface="Times New Roman"/>
                      </a:endParaRPr>
                    </a:p>
                    <a:p>
                      <a:pPr>
                        <a:lnSpc>
                          <a:spcPct val="115000"/>
                        </a:lnSpc>
                        <a:spcAft>
                          <a:spcPts val="0"/>
                        </a:spcAft>
                      </a:pPr>
                      <a:r>
                        <a:rPr lang="it-IT" sz="1700" baseline="0" dirty="0">
                          <a:solidFill>
                            <a:schemeClr val="tx1"/>
                          </a:solidFill>
                          <a:latin typeface="Calibri"/>
                          <a:ea typeface="Calibri"/>
                          <a:cs typeface="Times New Roman"/>
                        </a:rPr>
                        <a:t>….Dopo di che  </a:t>
                      </a:r>
                      <a:r>
                        <a:rPr lang="it-IT" sz="1700" baseline="0" dirty="0" err="1">
                          <a:solidFill>
                            <a:schemeClr val="tx1"/>
                          </a:solidFill>
                          <a:latin typeface="Calibri"/>
                          <a:ea typeface="Calibri"/>
                          <a:cs typeface="Times New Roman"/>
                        </a:rPr>
                        <a:t>Mrs</a:t>
                      </a:r>
                      <a:r>
                        <a:rPr lang="it-IT" sz="1700" baseline="0" dirty="0">
                          <a:solidFill>
                            <a:schemeClr val="tx1"/>
                          </a:solidFill>
                          <a:latin typeface="Calibri"/>
                          <a:ea typeface="Calibri"/>
                          <a:cs typeface="Times New Roman"/>
                        </a:rPr>
                        <a:t> </a:t>
                      </a:r>
                      <a:r>
                        <a:rPr lang="it-IT" sz="1700" baseline="0" dirty="0" err="1">
                          <a:solidFill>
                            <a:schemeClr val="tx1"/>
                          </a:solidFill>
                          <a:latin typeface="Calibri"/>
                          <a:ea typeface="Calibri"/>
                          <a:cs typeface="Times New Roman"/>
                        </a:rPr>
                        <a:t>Bennet</a:t>
                      </a:r>
                      <a:r>
                        <a:rPr lang="it-IT" sz="1700" baseline="0" dirty="0">
                          <a:solidFill>
                            <a:schemeClr val="tx1"/>
                          </a:solidFill>
                          <a:latin typeface="Calibri"/>
                          <a:ea typeface="Calibri"/>
                          <a:cs typeface="Times New Roman"/>
                        </a:rPr>
                        <a:t> e le figlie si accomiatarono mentre Elizabeth </a:t>
                      </a:r>
                      <a:r>
                        <a:rPr lang="it-IT" sz="1700" u="sng" baseline="0" dirty="0">
                          <a:solidFill>
                            <a:schemeClr val="tx1"/>
                          </a:solidFill>
                          <a:latin typeface="Calibri"/>
                          <a:ea typeface="Calibri"/>
                          <a:cs typeface="Times New Roman"/>
                        </a:rPr>
                        <a:t>si affrettò a tornare da Jane, abbandonando se stessa ed i propri cari ai commenti </a:t>
                      </a:r>
                      <a:r>
                        <a:rPr lang="it-IT" sz="1700" baseline="0" dirty="0">
                          <a:solidFill>
                            <a:schemeClr val="tx1"/>
                          </a:solidFill>
                          <a:latin typeface="Calibri"/>
                          <a:ea typeface="Calibri"/>
                          <a:cs typeface="Times New Roman"/>
                        </a:rPr>
                        <a:t>delle due dame e di </a:t>
                      </a:r>
                      <a:r>
                        <a:rPr lang="it-IT" sz="1700" baseline="0" dirty="0" err="1">
                          <a:solidFill>
                            <a:schemeClr val="tx1"/>
                          </a:solidFill>
                          <a:latin typeface="Calibri"/>
                          <a:ea typeface="Calibri"/>
                          <a:cs typeface="Times New Roman"/>
                        </a:rPr>
                        <a:t>Mr</a:t>
                      </a:r>
                      <a:r>
                        <a:rPr lang="it-IT" sz="1700" baseline="0" dirty="0">
                          <a:solidFill>
                            <a:schemeClr val="tx1"/>
                          </a:solidFill>
                          <a:latin typeface="Calibri"/>
                          <a:ea typeface="Calibri"/>
                          <a:cs typeface="Times New Roman"/>
                        </a:rPr>
                        <a:t> </a:t>
                      </a:r>
                      <a:r>
                        <a:rPr lang="it-IT" sz="1700" baseline="0" dirty="0" err="1">
                          <a:solidFill>
                            <a:schemeClr val="tx1"/>
                          </a:solidFill>
                          <a:latin typeface="Calibri"/>
                          <a:ea typeface="Calibri"/>
                          <a:cs typeface="Times New Roman"/>
                        </a:rPr>
                        <a:t>Darcy</a:t>
                      </a:r>
                      <a:r>
                        <a:rPr lang="it-IT" sz="1700" baseline="0" dirty="0">
                          <a:solidFill>
                            <a:schemeClr val="tx1"/>
                          </a:solidFill>
                          <a:latin typeface="Calibri"/>
                          <a:ea typeface="Calibri"/>
                          <a:cs typeface="Times New Roman"/>
                        </a:rPr>
                        <a:t>; il quale non ne volle sapere di associarsi alle critiche su di lei.</a:t>
                      </a:r>
                      <a:endParaRPr lang="en-GB" sz="1700" dirty="0">
                        <a:solidFill>
                          <a:schemeClr val="tx1"/>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it-IT" sz="2000" u="sng" dirty="0">
                          <a:latin typeface="Calibri"/>
                          <a:ea typeface="Calibri"/>
                          <a:cs typeface="Times New Roman"/>
                        </a:rPr>
                        <a:t>Senso di imbarazzo: </a:t>
                      </a:r>
                      <a:r>
                        <a:rPr lang="it-IT" sz="2000" dirty="0">
                          <a:latin typeface="Calibri"/>
                          <a:ea typeface="Calibri"/>
                          <a:cs typeface="Times New Roman"/>
                        </a:rPr>
                        <a:t>la</a:t>
                      </a:r>
                      <a:r>
                        <a:rPr lang="it-IT" sz="2000" baseline="0" dirty="0">
                          <a:latin typeface="Calibri"/>
                          <a:ea typeface="Calibri"/>
                          <a:cs typeface="Times New Roman"/>
                        </a:rPr>
                        <a:t> famiglia di Elizabeth non riesce minimamente a darsi un contegno e così è vittima di critiche dalla società borghese di </a:t>
                      </a:r>
                      <a:r>
                        <a:rPr lang="it-IT" sz="2000" baseline="0" dirty="0" err="1">
                          <a:latin typeface="Calibri"/>
                          <a:ea typeface="Calibri"/>
                          <a:cs typeface="Times New Roman"/>
                        </a:rPr>
                        <a:t>Longbourn</a:t>
                      </a:r>
                      <a:r>
                        <a:rPr lang="it-IT" sz="2000" baseline="0" dirty="0">
                          <a:latin typeface="Calibri"/>
                          <a:ea typeface="Calibri"/>
                          <a:cs typeface="Times New Roman"/>
                        </a:rPr>
                        <a:t>. Senso di frustrazione provato nei confronti di Elizabeth che sembra un pesce fuor d’acqua in molte situazioni.</a:t>
                      </a:r>
                    </a:p>
                    <a:p>
                      <a:pPr>
                        <a:lnSpc>
                          <a:spcPct val="115000"/>
                        </a:lnSpc>
                        <a:spcAft>
                          <a:spcPts val="0"/>
                        </a:spcAft>
                      </a:pPr>
                      <a:endParaRPr lang="it-IT" sz="2000" baseline="0" dirty="0">
                        <a:latin typeface="Calibri"/>
                        <a:ea typeface="Calibri"/>
                        <a:cs typeface="Times New Roman"/>
                      </a:endParaRPr>
                    </a:p>
                    <a:p>
                      <a:pPr>
                        <a:lnSpc>
                          <a:spcPct val="115000"/>
                        </a:lnSpc>
                        <a:spcAft>
                          <a:spcPts val="0"/>
                        </a:spcAft>
                      </a:pPr>
                      <a:endParaRPr lang="it-IT" sz="2000" baseline="0" dirty="0">
                        <a:latin typeface="Calibri"/>
                        <a:ea typeface="Calibri"/>
                        <a:cs typeface="Times New Roman"/>
                      </a:endParaRPr>
                    </a:p>
                    <a:p>
                      <a:pPr>
                        <a:lnSpc>
                          <a:spcPct val="115000"/>
                        </a:lnSpc>
                        <a:spcAft>
                          <a:spcPts val="0"/>
                        </a:spcAft>
                      </a:pPr>
                      <a:r>
                        <a:rPr lang="it-IT" sz="2000" u="sng" baseline="0" dirty="0">
                          <a:latin typeface="Calibri"/>
                          <a:ea typeface="Calibri"/>
                          <a:cs typeface="Times New Roman"/>
                        </a:rPr>
                        <a:t>Senso di rabbia</a:t>
                      </a:r>
                      <a:r>
                        <a:rPr lang="it-IT" sz="2000" baseline="0" dirty="0">
                          <a:latin typeface="Calibri"/>
                          <a:ea typeface="Calibri"/>
                          <a:cs typeface="Times New Roman"/>
                        </a:rPr>
                        <a:t>: per quanto riguarda le costanti critiche a cui la famiglia </a:t>
                      </a:r>
                      <a:r>
                        <a:rPr lang="it-IT" sz="2000" baseline="0" dirty="0" err="1">
                          <a:latin typeface="Calibri"/>
                          <a:ea typeface="Calibri"/>
                          <a:cs typeface="Times New Roman"/>
                        </a:rPr>
                        <a:t>Bennet</a:t>
                      </a:r>
                      <a:r>
                        <a:rPr lang="it-IT" sz="2000" baseline="0" dirty="0">
                          <a:latin typeface="Calibri"/>
                          <a:ea typeface="Calibri"/>
                          <a:cs typeface="Times New Roman"/>
                        </a:rPr>
                        <a:t> viene sottoposta.</a:t>
                      </a:r>
                      <a:endParaRPr lang="en-GB" sz="20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2000" u="sng" dirty="0" err="1">
                          <a:latin typeface="Calibri"/>
                          <a:ea typeface="Calibri"/>
                          <a:cs typeface="Times New Roman"/>
                        </a:rPr>
                        <a:t>Imbarazzo</a:t>
                      </a:r>
                      <a:r>
                        <a:rPr lang="en-GB" sz="2000" u="sng" dirty="0">
                          <a:latin typeface="Calibri"/>
                          <a:ea typeface="Calibri"/>
                          <a:cs typeface="Times New Roman"/>
                        </a:rPr>
                        <a:t> </a:t>
                      </a:r>
                      <a:r>
                        <a:rPr lang="en-GB" sz="2000" u="sng" dirty="0" err="1">
                          <a:latin typeface="Calibri"/>
                          <a:ea typeface="Calibri"/>
                          <a:cs typeface="Times New Roman"/>
                        </a:rPr>
                        <a:t>estremo</a:t>
                      </a:r>
                      <a:r>
                        <a:rPr lang="en-GB" sz="2000" u="sng" dirty="0">
                          <a:latin typeface="Calibri"/>
                          <a:ea typeface="Calibri"/>
                          <a:cs typeface="Times New Roman"/>
                        </a:rPr>
                        <a:t>.</a:t>
                      </a:r>
                    </a:p>
                    <a:p>
                      <a:pPr>
                        <a:lnSpc>
                          <a:spcPct val="115000"/>
                        </a:lnSpc>
                        <a:spcAft>
                          <a:spcPts val="0"/>
                        </a:spcAft>
                      </a:pPr>
                      <a:r>
                        <a:rPr lang="en-GB" sz="2000" dirty="0">
                          <a:latin typeface="Calibri"/>
                          <a:ea typeface="Calibri"/>
                          <a:cs typeface="Times New Roman"/>
                        </a:rPr>
                        <a:t>La sequela </a:t>
                      </a:r>
                      <a:r>
                        <a:rPr lang="en-GB" sz="2000" dirty="0" err="1">
                          <a:latin typeface="Calibri"/>
                          <a:ea typeface="Calibri"/>
                          <a:cs typeface="Times New Roman"/>
                        </a:rPr>
                        <a:t>ininterrotta</a:t>
                      </a:r>
                      <a:r>
                        <a:rPr lang="en-GB" sz="2000" dirty="0">
                          <a:latin typeface="Calibri"/>
                          <a:ea typeface="Calibri"/>
                          <a:cs typeface="Times New Roman"/>
                        </a:rPr>
                        <a:t> </a:t>
                      </a:r>
                      <a:r>
                        <a:rPr lang="en-GB" sz="2000" dirty="0" err="1">
                          <a:latin typeface="Calibri"/>
                          <a:ea typeface="Calibri"/>
                          <a:cs typeface="Times New Roman"/>
                        </a:rPr>
                        <a:t>della</a:t>
                      </a:r>
                      <a:r>
                        <a:rPr lang="en-GB" sz="2000" dirty="0">
                          <a:latin typeface="Calibri"/>
                          <a:ea typeface="Calibri"/>
                          <a:cs typeface="Times New Roman"/>
                        </a:rPr>
                        <a:t> </a:t>
                      </a:r>
                      <a:r>
                        <a:rPr lang="en-GB" sz="2000" dirty="0" err="1">
                          <a:latin typeface="Calibri"/>
                          <a:ea typeface="Calibri"/>
                          <a:cs typeface="Times New Roman"/>
                        </a:rPr>
                        <a:t>madre</a:t>
                      </a:r>
                      <a:r>
                        <a:rPr lang="en-GB" sz="2000" dirty="0">
                          <a:latin typeface="Calibri"/>
                          <a:ea typeface="Calibri"/>
                          <a:cs typeface="Times New Roman"/>
                        </a:rPr>
                        <a:t> </a:t>
                      </a:r>
                      <a:r>
                        <a:rPr lang="en-GB" sz="2000" dirty="0" err="1">
                          <a:latin typeface="Calibri"/>
                          <a:ea typeface="Calibri"/>
                          <a:cs typeface="Times New Roman"/>
                        </a:rPr>
                        <a:t>di</a:t>
                      </a:r>
                      <a:r>
                        <a:rPr lang="en-GB" sz="2000" dirty="0">
                          <a:latin typeface="Calibri"/>
                          <a:ea typeface="Calibri"/>
                          <a:cs typeface="Times New Roman"/>
                        </a:rPr>
                        <a:t> Elizabeth mi ha </a:t>
                      </a:r>
                      <a:r>
                        <a:rPr lang="en-GB" sz="2000" dirty="0" err="1">
                          <a:latin typeface="Calibri"/>
                          <a:ea typeface="Calibri"/>
                          <a:cs typeface="Times New Roman"/>
                        </a:rPr>
                        <a:t>fatto</a:t>
                      </a:r>
                      <a:r>
                        <a:rPr lang="en-GB" sz="2000" dirty="0">
                          <a:latin typeface="Calibri"/>
                          <a:ea typeface="Calibri"/>
                          <a:cs typeface="Times New Roman"/>
                        </a:rPr>
                        <a:t> venire in </a:t>
                      </a:r>
                      <a:r>
                        <a:rPr lang="en-GB" sz="2000" dirty="0" err="1">
                          <a:latin typeface="Calibri"/>
                          <a:ea typeface="Calibri"/>
                          <a:cs typeface="Times New Roman"/>
                        </a:rPr>
                        <a:t>mente</a:t>
                      </a:r>
                      <a:r>
                        <a:rPr lang="en-GB" sz="2000" dirty="0">
                          <a:latin typeface="Calibri"/>
                          <a:ea typeface="Calibri"/>
                          <a:cs typeface="Times New Roman"/>
                        </a:rPr>
                        <a:t> </a:t>
                      </a:r>
                      <a:r>
                        <a:rPr lang="en-GB" sz="2000" dirty="0" err="1">
                          <a:latin typeface="Calibri"/>
                          <a:ea typeface="Calibri"/>
                          <a:cs typeface="Times New Roman"/>
                        </a:rPr>
                        <a:t>l’attacco</a:t>
                      </a:r>
                      <a:r>
                        <a:rPr lang="en-GB" sz="2000" dirty="0">
                          <a:latin typeface="Calibri"/>
                          <a:ea typeface="Calibri"/>
                          <a:cs typeface="Times New Roman"/>
                        </a:rPr>
                        <a:t> </a:t>
                      </a:r>
                      <a:r>
                        <a:rPr lang="en-GB" sz="2000" dirty="0" err="1">
                          <a:latin typeface="Calibri"/>
                          <a:ea typeface="Calibri"/>
                          <a:cs typeface="Times New Roman"/>
                        </a:rPr>
                        <a:t>logorroico</a:t>
                      </a:r>
                      <a:r>
                        <a:rPr lang="en-GB" sz="2000" dirty="0">
                          <a:latin typeface="Calibri"/>
                          <a:ea typeface="Calibri"/>
                          <a:cs typeface="Times New Roman"/>
                        </a:rPr>
                        <a:t> </a:t>
                      </a:r>
                      <a:r>
                        <a:rPr lang="en-GB" sz="2000" dirty="0" err="1">
                          <a:latin typeface="Calibri"/>
                          <a:ea typeface="Calibri"/>
                          <a:cs typeface="Times New Roman"/>
                        </a:rPr>
                        <a:t>della</a:t>
                      </a:r>
                      <a:r>
                        <a:rPr lang="en-GB" sz="2000" dirty="0">
                          <a:latin typeface="Calibri"/>
                          <a:ea typeface="Calibri"/>
                          <a:cs typeface="Times New Roman"/>
                        </a:rPr>
                        <a:t> </a:t>
                      </a:r>
                      <a:r>
                        <a:rPr lang="en-GB" sz="2000" dirty="0" err="1">
                          <a:latin typeface="Calibri"/>
                          <a:ea typeface="Calibri"/>
                          <a:cs typeface="Times New Roman"/>
                        </a:rPr>
                        <a:t>madre</a:t>
                      </a:r>
                      <a:r>
                        <a:rPr lang="en-GB" sz="2000" dirty="0">
                          <a:latin typeface="Calibri"/>
                          <a:ea typeface="Calibri"/>
                          <a:cs typeface="Times New Roman"/>
                        </a:rPr>
                        <a:t> di Gregor </a:t>
                      </a:r>
                      <a:r>
                        <a:rPr lang="en-GB" sz="2000" dirty="0" err="1">
                          <a:latin typeface="Calibri"/>
                          <a:ea typeface="Calibri"/>
                          <a:cs typeface="Times New Roman"/>
                        </a:rPr>
                        <a:t>nel</a:t>
                      </a:r>
                      <a:r>
                        <a:rPr lang="en-GB" sz="2000" dirty="0">
                          <a:latin typeface="Calibri"/>
                          <a:ea typeface="Calibri"/>
                          <a:cs typeface="Times New Roman"/>
                        </a:rPr>
                        <a:t> </a:t>
                      </a:r>
                      <a:r>
                        <a:rPr lang="en-GB" sz="2000" dirty="0" err="1">
                          <a:latin typeface="Calibri"/>
                          <a:ea typeface="Calibri"/>
                          <a:cs typeface="Times New Roman"/>
                        </a:rPr>
                        <a:t>momento</a:t>
                      </a:r>
                      <a:r>
                        <a:rPr lang="en-GB" sz="2000" dirty="0">
                          <a:latin typeface="Calibri"/>
                          <a:ea typeface="Calibri"/>
                          <a:cs typeface="Times New Roman"/>
                        </a:rPr>
                        <a:t> in cui </a:t>
                      </a:r>
                      <a:r>
                        <a:rPr lang="en-GB" sz="2000" dirty="0" err="1">
                          <a:latin typeface="Calibri"/>
                          <a:ea typeface="Calibri"/>
                          <a:cs typeface="Times New Roman"/>
                        </a:rPr>
                        <a:t>il</a:t>
                      </a:r>
                      <a:r>
                        <a:rPr lang="en-GB" sz="2000" dirty="0">
                          <a:latin typeface="Calibri"/>
                          <a:ea typeface="Calibri"/>
                          <a:cs typeface="Times New Roman"/>
                        </a:rPr>
                        <a:t> </a:t>
                      </a:r>
                      <a:r>
                        <a:rPr lang="en-GB" sz="2000" dirty="0" err="1">
                          <a:latin typeface="Calibri"/>
                          <a:ea typeface="Calibri"/>
                          <a:cs typeface="Times New Roman"/>
                        </a:rPr>
                        <a:t>procuratore</a:t>
                      </a:r>
                      <a:r>
                        <a:rPr lang="en-GB" sz="2000" dirty="0">
                          <a:latin typeface="Calibri"/>
                          <a:ea typeface="Calibri"/>
                          <a:cs typeface="Times New Roman"/>
                        </a:rPr>
                        <a:t> </a:t>
                      </a:r>
                      <a:r>
                        <a:rPr lang="en-GB" sz="2000" dirty="0" err="1">
                          <a:latin typeface="Calibri"/>
                          <a:ea typeface="Calibri"/>
                          <a:cs typeface="Times New Roman"/>
                        </a:rPr>
                        <a:t>si</a:t>
                      </a:r>
                      <a:r>
                        <a:rPr lang="en-GB" sz="2000" dirty="0">
                          <a:latin typeface="Calibri"/>
                          <a:ea typeface="Calibri"/>
                          <a:cs typeface="Times New Roman"/>
                        </a:rPr>
                        <a:t> era </a:t>
                      </a:r>
                      <a:r>
                        <a:rPr lang="en-GB" sz="2000" dirty="0" err="1">
                          <a:latin typeface="Calibri"/>
                          <a:ea typeface="Calibri"/>
                          <a:cs typeface="Times New Roman"/>
                        </a:rPr>
                        <a:t>presentato</a:t>
                      </a:r>
                      <a:r>
                        <a:rPr lang="en-GB" sz="2000" dirty="0">
                          <a:latin typeface="Calibri"/>
                          <a:ea typeface="Calibri"/>
                          <a:cs typeface="Times New Roman"/>
                        </a:rPr>
                        <a:t> a casa </a:t>
                      </a:r>
                      <a:r>
                        <a:rPr lang="en-GB" sz="2000" dirty="0" err="1">
                          <a:latin typeface="Calibri"/>
                          <a:ea typeface="Calibri"/>
                          <a:cs typeface="Times New Roman"/>
                        </a:rPr>
                        <a:t>Samsa</a:t>
                      </a:r>
                      <a:r>
                        <a:rPr lang="en-GB" sz="2000" dirty="0">
                          <a:latin typeface="Calibri"/>
                          <a:ea typeface="Calibri"/>
                          <a:cs typeface="Times New Roman"/>
                        </a:rPr>
                        <a:t>.</a:t>
                      </a:r>
                    </a:p>
                    <a:p>
                      <a:pPr>
                        <a:lnSpc>
                          <a:spcPct val="115000"/>
                        </a:lnSpc>
                        <a:spcAft>
                          <a:spcPts val="0"/>
                        </a:spcAft>
                      </a:pPr>
                      <a:r>
                        <a:rPr lang="en-GB" sz="2000" dirty="0">
                          <a:latin typeface="Calibri"/>
                          <a:ea typeface="Calibri"/>
                          <a:cs typeface="Times New Roman"/>
                        </a:rPr>
                        <a:t>Le </a:t>
                      </a:r>
                      <a:r>
                        <a:rPr lang="en-GB" sz="2000" dirty="0" err="1">
                          <a:latin typeface="Calibri"/>
                          <a:ea typeface="Calibri"/>
                          <a:cs typeface="Times New Roman"/>
                        </a:rPr>
                        <a:t>madri</a:t>
                      </a:r>
                      <a:r>
                        <a:rPr lang="en-GB" sz="2000" dirty="0">
                          <a:latin typeface="Calibri"/>
                          <a:ea typeface="Calibri"/>
                          <a:cs typeface="Times New Roman"/>
                        </a:rPr>
                        <a:t> </a:t>
                      </a:r>
                      <a:r>
                        <a:rPr lang="en-GB" sz="2000" dirty="0" err="1">
                          <a:latin typeface="Calibri"/>
                          <a:ea typeface="Calibri"/>
                          <a:cs typeface="Times New Roman"/>
                        </a:rPr>
                        <a:t>dei</a:t>
                      </a:r>
                      <a:r>
                        <a:rPr lang="en-GB" sz="2000" dirty="0">
                          <a:latin typeface="Calibri"/>
                          <a:ea typeface="Calibri"/>
                          <a:cs typeface="Times New Roman"/>
                        </a:rPr>
                        <a:t> due </a:t>
                      </a:r>
                      <a:r>
                        <a:rPr lang="en-GB" sz="2000" dirty="0" err="1">
                          <a:latin typeface="Calibri"/>
                          <a:ea typeface="Calibri"/>
                          <a:cs typeface="Times New Roman"/>
                        </a:rPr>
                        <a:t>protagonisti</a:t>
                      </a:r>
                      <a:r>
                        <a:rPr lang="en-GB" sz="2000" dirty="0">
                          <a:latin typeface="Calibri"/>
                          <a:ea typeface="Calibri"/>
                          <a:cs typeface="Times New Roman"/>
                        </a:rPr>
                        <a:t> </a:t>
                      </a:r>
                      <a:r>
                        <a:rPr lang="en-GB" sz="2000" dirty="0" err="1">
                          <a:latin typeface="Calibri"/>
                          <a:ea typeface="Calibri"/>
                          <a:cs typeface="Times New Roman"/>
                        </a:rPr>
                        <a:t>sembrano</a:t>
                      </a:r>
                      <a:r>
                        <a:rPr lang="en-GB" sz="2000" dirty="0">
                          <a:latin typeface="Calibri"/>
                          <a:ea typeface="Calibri"/>
                          <a:cs typeface="Times New Roman"/>
                        </a:rPr>
                        <a:t> </a:t>
                      </a:r>
                      <a:r>
                        <a:rPr lang="en-GB" sz="2000" dirty="0" err="1">
                          <a:latin typeface="Calibri"/>
                          <a:ea typeface="Calibri"/>
                          <a:cs typeface="Times New Roman"/>
                        </a:rPr>
                        <a:t>avere</a:t>
                      </a:r>
                      <a:r>
                        <a:rPr lang="en-GB" sz="2000" dirty="0">
                          <a:latin typeface="Calibri"/>
                          <a:ea typeface="Calibri"/>
                          <a:cs typeface="Times New Roman"/>
                        </a:rPr>
                        <a:t> </a:t>
                      </a:r>
                      <a:r>
                        <a:rPr lang="en-GB" sz="2000" dirty="0" err="1">
                          <a:latin typeface="Calibri"/>
                          <a:ea typeface="Calibri"/>
                          <a:cs typeface="Times New Roman"/>
                        </a:rPr>
                        <a:t>questo</a:t>
                      </a:r>
                      <a:r>
                        <a:rPr lang="en-GB" sz="2000" dirty="0">
                          <a:latin typeface="Calibri"/>
                          <a:ea typeface="Calibri"/>
                          <a:cs typeface="Times New Roman"/>
                        </a:rPr>
                        <a:t> </a:t>
                      </a:r>
                      <a:r>
                        <a:rPr lang="en-GB" sz="2000" dirty="0" err="1">
                          <a:latin typeface="Calibri"/>
                          <a:ea typeface="Calibri"/>
                          <a:cs typeface="Times New Roman"/>
                        </a:rPr>
                        <a:t>tratto</a:t>
                      </a:r>
                      <a:r>
                        <a:rPr lang="en-GB" sz="2000" dirty="0">
                          <a:latin typeface="Calibri"/>
                          <a:ea typeface="Calibri"/>
                          <a:cs typeface="Times New Roman"/>
                        </a:rPr>
                        <a:t> in commune: </a:t>
                      </a:r>
                      <a:r>
                        <a:rPr lang="en-GB" sz="2000" dirty="0" err="1">
                          <a:latin typeface="Calibri"/>
                          <a:ea typeface="Calibri"/>
                          <a:cs typeface="Times New Roman"/>
                        </a:rPr>
                        <a:t>parlare</a:t>
                      </a:r>
                      <a:r>
                        <a:rPr lang="en-GB" sz="2000" dirty="0">
                          <a:latin typeface="Calibri"/>
                          <a:ea typeface="Calibri"/>
                          <a:cs typeface="Times New Roman"/>
                        </a:rPr>
                        <a:t> e </a:t>
                      </a:r>
                      <a:r>
                        <a:rPr lang="en-GB" sz="2000" dirty="0" err="1">
                          <a:latin typeface="Calibri"/>
                          <a:ea typeface="Calibri"/>
                          <a:cs typeface="Times New Roman"/>
                        </a:rPr>
                        <a:t>sparlare</a:t>
                      </a:r>
                      <a:r>
                        <a:rPr lang="en-GB" sz="2000" dirty="0">
                          <a:latin typeface="Calibri"/>
                          <a:ea typeface="Calibri"/>
                          <a:cs typeface="Times New Roman"/>
                        </a:rPr>
                        <a:t> senza stop.</a:t>
                      </a:r>
                    </a:p>
                    <a:p>
                      <a:pPr>
                        <a:lnSpc>
                          <a:spcPct val="115000"/>
                        </a:lnSpc>
                        <a:spcAft>
                          <a:spcPts val="0"/>
                        </a:spcAft>
                      </a:pPr>
                      <a:r>
                        <a:rPr lang="en-GB" sz="2000" dirty="0" err="1">
                          <a:latin typeface="Calibri"/>
                          <a:ea typeface="Calibri"/>
                          <a:cs typeface="Times New Roman"/>
                        </a:rPr>
                        <a:t>Mentre</a:t>
                      </a:r>
                      <a:r>
                        <a:rPr lang="en-GB" sz="2000" dirty="0">
                          <a:latin typeface="Calibri"/>
                          <a:ea typeface="Calibri"/>
                          <a:cs typeface="Times New Roman"/>
                        </a:rPr>
                        <a:t> </a:t>
                      </a:r>
                      <a:r>
                        <a:rPr lang="en-GB" sz="2000" dirty="0" err="1">
                          <a:latin typeface="Calibri"/>
                          <a:ea typeface="Calibri"/>
                          <a:cs typeface="Times New Roman"/>
                        </a:rPr>
                        <a:t>entrambe</a:t>
                      </a:r>
                      <a:r>
                        <a:rPr lang="en-GB" sz="2000" dirty="0">
                          <a:latin typeface="Calibri"/>
                          <a:ea typeface="Calibri"/>
                          <a:cs typeface="Times New Roman"/>
                        </a:rPr>
                        <a:t> le figure </a:t>
                      </a:r>
                      <a:r>
                        <a:rPr lang="en-GB" sz="2000" dirty="0" err="1">
                          <a:latin typeface="Calibri"/>
                          <a:ea typeface="Calibri"/>
                          <a:cs typeface="Times New Roman"/>
                        </a:rPr>
                        <a:t>paterne</a:t>
                      </a:r>
                      <a:r>
                        <a:rPr lang="en-GB" sz="2000" dirty="0">
                          <a:latin typeface="Calibri"/>
                          <a:ea typeface="Calibri"/>
                          <a:cs typeface="Times New Roman"/>
                        </a:rPr>
                        <a:t> </a:t>
                      </a:r>
                      <a:r>
                        <a:rPr lang="en-GB" sz="2000" dirty="0" err="1">
                          <a:latin typeface="Calibri"/>
                          <a:ea typeface="Calibri"/>
                          <a:cs typeface="Times New Roman"/>
                        </a:rPr>
                        <a:t>sono</a:t>
                      </a:r>
                      <a:r>
                        <a:rPr lang="en-GB" sz="2000" dirty="0">
                          <a:latin typeface="Calibri"/>
                          <a:ea typeface="Calibri"/>
                          <a:cs typeface="Times New Roman"/>
                        </a:rPr>
                        <a:t> </a:t>
                      </a:r>
                      <a:r>
                        <a:rPr lang="en-GB" sz="2000" dirty="0" err="1">
                          <a:latin typeface="Calibri"/>
                          <a:ea typeface="Calibri"/>
                          <a:cs typeface="Times New Roman"/>
                        </a:rPr>
                        <a:t>caratterizzate</a:t>
                      </a:r>
                      <a:r>
                        <a:rPr lang="en-GB" sz="2000" dirty="0">
                          <a:latin typeface="Calibri"/>
                          <a:ea typeface="Calibri"/>
                          <a:cs typeface="Times New Roman"/>
                        </a:rPr>
                        <a:t> </a:t>
                      </a:r>
                      <a:r>
                        <a:rPr lang="en-GB" sz="2000" dirty="0" err="1">
                          <a:latin typeface="Calibri"/>
                          <a:ea typeface="Calibri"/>
                          <a:cs typeface="Times New Roman"/>
                        </a:rPr>
                        <a:t>dall’essere</a:t>
                      </a:r>
                      <a:r>
                        <a:rPr lang="en-GB" sz="2000" dirty="0">
                          <a:latin typeface="Calibri"/>
                          <a:ea typeface="Calibri"/>
                          <a:cs typeface="Times New Roman"/>
                        </a:rPr>
                        <a:t> </a:t>
                      </a:r>
                      <a:r>
                        <a:rPr lang="en-GB" sz="2000" dirty="0" err="1">
                          <a:latin typeface="Calibri"/>
                          <a:ea typeface="Calibri"/>
                          <a:cs typeface="Times New Roman"/>
                        </a:rPr>
                        <a:t>più</a:t>
                      </a:r>
                      <a:r>
                        <a:rPr lang="en-GB" sz="2000" dirty="0">
                          <a:latin typeface="Calibri"/>
                          <a:ea typeface="Calibri"/>
                          <a:cs typeface="Times New Roman"/>
                        </a:rPr>
                        <a:t> </a:t>
                      </a:r>
                      <a:r>
                        <a:rPr lang="en-GB" sz="2000" dirty="0" err="1">
                          <a:latin typeface="Calibri"/>
                          <a:ea typeface="Calibri"/>
                          <a:cs typeface="Times New Roman"/>
                        </a:rPr>
                        <a:t>taciturni</a:t>
                      </a:r>
                      <a:r>
                        <a:rPr lang="en-GB" sz="2000" dirty="0">
                          <a:latin typeface="Calibri"/>
                          <a:ea typeface="Calibri"/>
                          <a:cs typeface="Times New Roman"/>
                        </a:rPr>
                        <a:t> e </a:t>
                      </a:r>
                      <a:r>
                        <a:rPr lang="en-GB" sz="2000" dirty="0" err="1">
                          <a:latin typeface="Calibri"/>
                          <a:ea typeface="Calibri"/>
                          <a:cs typeface="Times New Roman"/>
                        </a:rPr>
                        <a:t>pronti</a:t>
                      </a:r>
                      <a:r>
                        <a:rPr lang="en-GB" sz="2000" dirty="0">
                          <a:latin typeface="Calibri"/>
                          <a:ea typeface="Calibri"/>
                          <a:cs typeface="Times New Roman"/>
                        </a:rPr>
                        <a:t> </a:t>
                      </a:r>
                      <a:r>
                        <a:rPr lang="en-GB" sz="2000" dirty="0" err="1">
                          <a:latin typeface="Calibri"/>
                          <a:ea typeface="Calibri"/>
                          <a:cs typeface="Times New Roman"/>
                        </a:rPr>
                        <a:t>alla’azione</a:t>
                      </a:r>
                      <a:r>
                        <a:rPr lang="en-GB" sz="2000" dirty="0">
                          <a:latin typeface="Calibri"/>
                          <a:ea typeface="Calibri"/>
                          <a:cs typeface="Times New Roman"/>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it-IT" sz="2400" dirty="0">
                          <a:latin typeface="Calibri"/>
                          <a:ea typeface="Calibri"/>
                          <a:cs typeface="Times New Roman"/>
                        </a:rPr>
                        <a:t> stimolo</a:t>
                      </a:r>
                      <a:r>
                        <a:rPr lang="it-IT" sz="2400" baseline="0" dirty="0">
                          <a:latin typeface="Calibri"/>
                          <a:ea typeface="Calibri"/>
                          <a:cs typeface="Times New Roman"/>
                        </a:rPr>
                        <a:t> (immaginativo: in un classico salotto borghese inglese)- emozione (imbarazzo, rabbia, frustrazione)-reazione (</a:t>
                      </a:r>
                      <a:r>
                        <a:rPr lang="it-IT" sz="2400" baseline="0" dirty="0" err="1">
                          <a:latin typeface="Calibri"/>
                          <a:ea typeface="Calibri"/>
                          <a:cs typeface="Times New Roman"/>
                        </a:rPr>
                        <a:t>accellerazione</a:t>
                      </a:r>
                      <a:r>
                        <a:rPr lang="it-IT" sz="2400" baseline="0" dirty="0">
                          <a:latin typeface="Calibri"/>
                          <a:ea typeface="Calibri"/>
                          <a:cs typeface="Times New Roman"/>
                        </a:rPr>
                        <a:t> dei battiti “avrebbe voluto dire qualcosa ma era a corto di idee”).</a:t>
                      </a:r>
                      <a:endParaRPr lang="en-GB" sz="2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la 1"/>
          <p:cNvGraphicFramePr>
            <a:graphicFrameLocks noGrp="1"/>
          </p:cNvGraphicFramePr>
          <p:nvPr>
            <p:extLst>
              <p:ext uri="{D42A27DB-BD31-4B8C-83A1-F6EECF244321}">
                <p14:modId xmlns:p14="http://schemas.microsoft.com/office/powerpoint/2010/main" val="1901284763"/>
              </p:ext>
            </p:extLst>
          </p:nvPr>
        </p:nvGraphicFramePr>
        <p:xfrm>
          <a:off x="0" y="173083"/>
          <a:ext cx="11913326" cy="6785174"/>
        </p:xfrm>
        <a:graphic>
          <a:graphicData uri="http://schemas.openxmlformats.org/drawingml/2006/table">
            <a:tbl>
              <a:tblPr/>
              <a:tblGrid>
                <a:gridCol w="2977726">
                  <a:extLst>
                    <a:ext uri="{9D8B030D-6E8A-4147-A177-3AD203B41FA5}">
                      <a16:colId xmlns:a16="http://schemas.microsoft.com/office/drawing/2014/main" val="20000"/>
                    </a:ext>
                  </a:extLst>
                </a:gridCol>
                <a:gridCol w="2977726">
                  <a:extLst>
                    <a:ext uri="{9D8B030D-6E8A-4147-A177-3AD203B41FA5}">
                      <a16:colId xmlns:a16="http://schemas.microsoft.com/office/drawing/2014/main" val="20001"/>
                    </a:ext>
                  </a:extLst>
                </a:gridCol>
                <a:gridCol w="2978937">
                  <a:extLst>
                    <a:ext uri="{9D8B030D-6E8A-4147-A177-3AD203B41FA5}">
                      <a16:colId xmlns:a16="http://schemas.microsoft.com/office/drawing/2014/main" val="20002"/>
                    </a:ext>
                  </a:extLst>
                </a:gridCol>
                <a:gridCol w="2978937">
                  <a:extLst>
                    <a:ext uri="{9D8B030D-6E8A-4147-A177-3AD203B41FA5}">
                      <a16:colId xmlns:a16="http://schemas.microsoft.com/office/drawing/2014/main" val="20003"/>
                    </a:ext>
                  </a:extLst>
                </a:gridCol>
              </a:tblGrid>
              <a:tr h="496388">
                <a:tc>
                  <a:txBody>
                    <a:bodyPr/>
                    <a:lstStyle/>
                    <a:p>
                      <a:pPr>
                        <a:lnSpc>
                          <a:spcPct val="115000"/>
                        </a:lnSpc>
                        <a:spcAft>
                          <a:spcPts val="0"/>
                        </a:spcAft>
                      </a:pPr>
                      <a:r>
                        <a:rPr lang="en-GB" sz="1600" dirty="0" err="1">
                          <a:latin typeface="Calibri"/>
                          <a:ea typeface="Calibri"/>
                          <a:cs typeface="Times New Roman"/>
                        </a:rPr>
                        <a:t>Testo</a:t>
                      </a:r>
                      <a:endParaRPr lang="en-GB" sz="16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600">
                          <a:latin typeface="Calibri"/>
                          <a:ea typeface="Calibri"/>
                          <a:cs typeface="Times New Roman"/>
                        </a:rPr>
                        <a:t>Sensazioni Federica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600">
                          <a:latin typeface="Calibri"/>
                          <a:ea typeface="Calibri"/>
                          <a:cs typeface="Times New Roman"/>
                        </a:rPr>
                        <a:t>Sensazioni Piera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600">
                          <a:latin typeface="Calibri"/>
                          <a:ea typeface="Calibri"/>
                          <a:cs typeface="Times New Roman"/>
                        </a:rPr>
                        <a:t>Sequenza dei fenomeni</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6267269">
                <a:tc>
                  <a:txBody>
                    <a:bodyPr/>
                    <a:lstStyle/>
                    <a:p>
                      <a:pPr>
                        <a:lnSpc>
                          <a:spcPct val="115000"/>
                        </a:lnSpc>
                        <a:spcAft>
                          <a:spcPts val="0"/>
                        </a:spcAft>
                      </a:pPr>
                      <a:r>
                        <a:rPr lang="it-IT" sz="1400" dirty="0">
                          <a:solidFill>
                            <a:schemeClr val="tx1"/>
                          </a:solidFill>
                          <a:latin typeface="Calibri"/>
                          <a:ea typeface="Calibri"/>
                          <a:cs typeface="Times New Roman"/>
                        </a:rPr>
                        <a:t>&lt;&lt;Siete</a:t>
                      </a:r>
                      <a:r>
                        <a:rPr lang="it-IT" sz="1400" baseline="0" dirty="0">
                          <a:solidFill>
                            <a:schemeClr val="tx1"/>
                          </a:solidFill>
                          <a:latin typeface="Calibri"/>
                          <a:ea typeface="Calibri"/>
                          <a:cs typeface="Times New Roman"/>
                        </a:rPr>
                        <a:t> </a:t>
                      </a:r>
                      <a:r>
                        <a:rPr lang="it-IT" sz="1400" u="sng" baseline="0" dirty="0">
                          <a:solidFill>
                            <a:schemeClr val="tx1"/>
                          </a:solidFill>
                          <a:latin typeface="Calibri"/>
                          <a:ea typeface="Calibri"/>
                          <a:cs typeface="Times New Roman"/>
                        </a:rPr>
                        <a:t>troppo precipitoso</a:t>
                      </a:r>
                      <a:r>
                        <a:rPr lang="it-IT" sz="1400" baseline="0" dirty="0">
                          <a:solidFill>
                            <a:schemeClr val="tx1"/>
                          </a:solidFill>
                          <a:latin typeface="Calibri"/>
                          <a:ea typeface="Calibri"/>
                          <a:cs typeface="Times New Roman"/>
                        </a:rPr>
                        <a:t>, signor mio,&gt;&gt; esclamò Elizabeth. &lt;&lt;</a:t>
                      </a:r>
                      <a:r>
                        <a:rPr lang="it-IT" sz="1400" u="sng" baseline="0" dirty="0">
                          <a:solidFill>
                            <a:schemeClr val="tx1"/>
                          </a:solidFill>
                          <a:latin typeface="Calibri"/>
                          <a:ea typeface="Calibri"/>
                          <a:cs typeface="Times New Roman"/>
                        </a:rPr>
                        <a:t>Dimenticate che non vi ho ancora dato risposta. </a:t>
                      </a:r>
                      <a:r>
                        <a:rPr lang="it-IT" sz="1400" baseline="0" dirty="0">
                          <a:solidFill>
                            <a:schemeClr val="tx1"/>
                          </a:solidFill>
                          <a:latin typeface="Calibri"/>
                          <a:ea typeface="Calibri"/>
                          <a:cs typeface="Times New Roman"/>
                        </a:rPr>
                        <a:t>Lasciate che lo faccia  ora </a:t>
                      </a:r>
                      <a:r>
                        <a:rPr lang="it-IT" sz="1400" u="sng" baseline="0" dirty="0">
                          <a:solidFill>
                            <a:schemeClr val="tx1"/>
                          </a:solidFill>
                          <a:latin typeface="Calibri"/>
                          <a:ea typeface="Calibri"/>
                          <a:cs typeface="Times New Roman"/>
                        </a:rPr>
                        <a:t>senza perdere altro tempo</a:t>
                      </a:r>
                      <a:r>
                        <a:rPr lang="it-IT" sz="1400" baseline="0" dirty="0">
                          <a:solidFill>
                            <a:schemeClr val="tx1"/>
                          </a:solidFill>
                          <a:latin typeface="Calibri"/>
                          <a:ea typeface="Calibri"/>
                          <a:cs typeface="Times New Roman"/>
                        </a:rPr>
                        <a:t>. Vi ringrazio del complimento che mi fate; mi ritengo assai onorata delle vostre proposte</a:t>
                      </a:r>
                      <a:r>
                        <a:rPr lang="it-IT" sz="1400" u="sng" baseline="0" dirty="0">
                          <a:solidFill>
                            <a:schemeClr val="tx1"/>
                          </a:solidFill>
                          <a:latin typeface="Calibri"/>
                          <a:ea typeface="Calibri"/>
                          <a:cs typeface="Times New Roman"/>
                        </a:rPr>
                        <a:t>, ma non posso fare altro che rifiutare</a:t>
                      </a:r>
                      <a:r>
                        <a:rPr lang="it-IT" sz="1400" baseline="0" dirty="0">
                          <a:solidFill>
                            <a:schemeClr val="tx1"/>
                          </a:solidFill>
                          <a:latin typeface="Calibri"/>
                          <a:ea typeface="Calibri"/>
                          <a:cs typeface="Times New Roman"/>
                        </a:rPr>
                        <a:t>.&gt;&gt;….&lt;&lt; Non mi è nuovo, &gt;&gt; rispose </a:t>
                      </a:r>
                      <a:r>
                        <a:rPr lang="it-IT" sz="1400" baseline="0" dirty="0" err="1">
                          <a:solidFill>
                            <a:schemeClr val="tx1"/>
                          </a:solidFill>
                          <a:latin typeface="Calibri"/>
                          <a:ea typeface="Calibri"/>
                          <a:cs typeface="Times New Roman"/>
                        </a:rPr>
                        <a:t>Mr</a:t>
                      </a:r>
                      <a:r>
                        <a:rPr lang="it-IT" sz="1400" baseline="0" dirty="0">
                          <a:solidFill>
                            <a:schemeClr val="tx1"/>
                          </a:solidFill>
                          <a:latin typeface="Calibri"/>
                          <a:ea typeface="Calibri"/>
                          <a:cs typeface="Times New Roman"/>
                        </a:rPr>
                        <a:t> Collins &lt;&lt; che le signorine siano solite </a:t>
                      </a:r>
                      <a:r>
                        <a:rPr lang="it-IT" sz="1400" u="sng" baseline="0" dirty="0">
                          <a:solidFill>
                            <a:schemeClr val="tx1"/>
                          </a:solidFill>
                          <a:latin typeface="Calibri"/>
                          <a:ea typeface="Calibri"/>
                          <a:cs typeface="Times New Roman"/>
                        </a:rPr>
                        <a:t>respingere le proposte di colui che hanno segretamente in animo di accettare, </a:t>
                      </a:r>
                      <a:r>
                        <a:rPr lang="it-IT" sz="1400" baseline="0" dirty="0">
                          <a:solidFill>
                            <a:schemeClr val="tx1"/>
                          </a:solidFill>
                          <a:latin typeface="Calibri"/>
                          <a:ea typeface="Calibri"/>
                          <a:cs typeface="Times New Roman"/>
                        </a:rPr>
                        <a:t>quando per la prima volta egli viene a chiedere la mano; e so che a volte il rifiuto viene replicato una terza volta</a:t>
                      </a:r>
                      <a:r>
                        <a:rPr lang="it-IT" sz="1400" u="sng" baseline="0" dirty="0">
                          <a:solidFill>
                            <a:schemeClr val="tx1"/>
                          </a:solidFill>
                          <a:latin typeface="Calibri"/>
                          <a:ea typeface="Calibri"/>
                          <a:cs typeface="Times New Roman"/>
                        </a:rPr>
                        <a:t>. Per nulla scoraggiato, continuo dunque a sperare </a:t>
                      </a:r>
                      <a:r>
                        <a:rPr lang="it-IT" sz="1400" baseline="0" dirty="0">
                          <a:solidFill>
                            <a:schemeClr val="tx1"/>
                          </a:solidFill>
                          <a:latin typeface="Calibri"/>
                          <a:ea typeface="Calibri"/>
                          <a:cs typeface="Times New Roman"/>
                        </a:rPr>
                        <a:t>di  condurvi all’altare al più presto</a:t>
                      </a:r>
                      <a:r>
                        <a:rPr lang="it-IT" sz="1400" u="sng" baseline="0" dirty="0">
                          <a:solidFill>
                            <a:schemeClr val="tx1"/>
                          </a:solidFill>
                          <a:latin typeface="Calibri"/>
                          <a:ea typeface="Calibri"/>
                          <a:cs typeface="Times New Roman"/>
                        </a:rPr>
                        <a:t>.&gt;&gt;….&lt;&lt; Veramente, signore,&gt;&gt; esclamò Elizabeth, …&lt;&lt; il mio rifiuto è serissimo. </a:t>
                      </a:r>
                      <a:r>
                        <a:rPr lang="it-IT" sz="1400" baseline="0" dirty="0">
                          <a:solidFill>
                            <a:schemeClr val="tx1"/>
                          </a:solidFill>
                          <a:latin typeface="Calibri"/>
                          <a:ea typeface="Calibri"/>
                          <a:cs typeface="Times New Roman"/>
                        </a:rPr>
                        <a:t>Voi non potreste far felice me, ed io </a:t>
                      </a:r>
                      <a:r>
                        <a:rPr lang="it-IT" sz="1400" u="sng" baseline="0" dirty="0">
                          <a:solidFill>
                            <a:schemeClr val="tx1"/>
                          </a:solidFill>
                          <a:latin typeface="Calibri"/>
                          <a:ea typeface="Calibri"/>
                          <a:cs typeface="Times New Roman"/>
                        </a:rPr>
                        <a:t>sono convinta </a:t>
                      </a:r>
                      <a:r>
                        <a:rPr lang="it-IT" sz="1400" baseline="0" dirty="0">
                          <a:solidFill>
                            <a:schemeClr val="tx1"/>
                          </a:solidFill>
                          <a:latin typeface="Calibri"/>
                          <a:ea typeface="Calibri"/>
                          <a:cs typeface="Times New Roman"/>
                        </a:rPr>
                        <a:t>di essere  l’ultima persona al mondo che potrebbe fare felice voi.&gt;&gt;</a:t>
                      </a:r>
                      <a:endParaRPr lang="en-GB" sz="1400" dirty="0">
                        <a:solidFill>
                          <a:schemeClr val="tx1"/>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it-IT" sz="2000" u="sng" dirty="0">
                          <a:latin typeface="Calibri"/>
                          <a:ea typeface="Calibri"/>
                          <a:cs typeface="Times New Roman"/>
                        </a:rPr>
                        <a:t>Senso di riscatto e ribellione </a:t>
                      </a:r>
                      <a:r>
                        <a:rPr lang="it-IT" sz="2000" dirty="0">
                          <a:latin typeface="Calibri"/>
                          <a:ea typeface="Calibri"/>
                          <a:cs typeface="Times New Roman"/>
                        </a:rPr>
                        <a:t>per  la protagonista, in quanto all’epoca, raramente una proposta di matrimonio veniva</a:t>
                      </a:r>
                      <a:r>
                        <a:rPr lang="it-IT" sz="2000" baseline="0" dirty="0">
                          <a:latin typeface="Calibri"/>
                          <a:ea typeface="Calibri"/>
                          <a:cs typeface="Times New Roman"/>
                        </a:rPr>
                        <a:t> rifiutata. </a:t>
                      </a:r>
                    </a:p>
                    <a:p>
                      <a:pPr>
                        <a:lnSpc>
                          <a:spcPct val="115000"/>
                        </a:lnSpc>
                        <a:spcAft>
                          <a:spcPts val="0"/>
                        </a:spcAft>
                      </a:pPr>
                      <a:r>
                        <a:rPr lang="it-IT" sz="2000" u="sng" baseline="0" dirty="0">
                          <a:latin typeface="Calibri"/>
                          <a:ea typeface="Calibri"/>
                          <a:cs typeface="Times New Roman"/>
                        </a:rPr>
                        <a:t>Scena molto esilarante</a:t>
                      </a:r>
                      <a:r>
                        <a:rPr lang="it-IT" sz="2000" baseline="0" dirty="0">
                          <a:latin typeface="Calibri"/>
                          <a:ea typeface="Calibri"/>
                          <a:cs typeface="Times New Roman"/>
                        </a:rPr>
                        <a:t>, la protagonista è diretta e vuole concludere quanto prima l’imbarazzante situazione.</a:t>
                      </a:r>
                    </a:p>
                    <a:p>
                      <a:pPr>
                        <a:lnSpc>
                          <a:spcPct val="115000"/>
                        </a:lnSpc>
                        <a:spcAft>
                          <a:spcPts val="0"/>
                        </a:spcAft>
                      </a:pPr>
                      <a:r>
                        <a:rPr lang="it-IT" sz="2000" baseline="0" dirty="0">
                          <a:latin typeface="Calibri"/>
                          <a:ea typeface="Calibri"/>
                          <a:cs typeface="Times New Roman"/>
                        </a:rPr>
                        <a:t>Difficile mantenere la calma in una tale situazione, ma la protagonista non si lascia intenerire da </a:t>
                      </a:r>
                      <a:r>
                        <a:rPr lang="it-IT" sz="2000" baseline="0" dirty="0" err="1">
                          <a:latin typeface="Calibri"/>
                          <a:ea typeface="Calibri"/>
                          <a:cs typeface="Times New Roman"/>
                        </a:rPr>
                        <a:t>Mr</a:t>
                      </a:r>
                      <a:r>
                        <a:rPr lang="it-IT" sz="2000" baseline="0" dirty="0">
                          <a:latin typeface="Calibri"/>
                          <a:ea typeface="Calibri"/>
                          <a:cs typeface="Times New Roman"/>
                        </a:rPr>
                        <a:t> Collins.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2000" dirty="0">
                          <a:latin typeface="Calibri"/>
                          <a:ea typeface="Calibri"/>
                          <a:cs typeface="Times New Roman"/>
                        </a:rPr>
                        <a:t>Forza </a:t>
                      </a:r>
                      <a:r>
                        <a:rPr lang="en-GB" sz="2000" dirty="0" err="1">
                          <a:latin typeface="Calibri"/>
                          <a:ea typeface="Calibri"/>
                          <a:cs typeface="Times New Roman"/>
                        </a:rPr>
                        <a:t>caratteriale</a:t>
                      </a:r>
                      <a:r>
                        <a:rPr lang="en-GB" sz="2000" dirty="0">
                          <a:latin typeface="Calibri"/>
                          <a:ea typeface="Calibri"/>
                          <a:cs typeface="Times New Roman"/>
                        </a:rPr>
                        <a:t> </a:t>
                      </a:r>
                      <a:r>
                        <a:rPr lang="en-GB" sz="2000" dirty="0" err="1">
                          <a:latin typeface="Calibri"/>
                          <a:ea typeface="Calibri"/>
                          <a:cs typeface="Times New Roman"/>
                        </a:rPr>
                        <a:t>di</a:t>
                      </a:r>
                      <a:r>
                        <a:rPr lang="en-GB" sz="2000" dirty="0">
                          <a:latin typeface="Calibri"/>
                          <a:ea typeface="Calibri"/>
                          <a:cs typeface="Times New Roman"/>
                        </a:rPr>
                        <a:t> Elizabeth. </a:t>
                      </a:r>
                      <a:r>
                        <a:rPr lang="en-GB" sz="2000" dirty="0" err="1">
                          <a:latin typeface="Calibri"/>
                          <a:ea typeface="Calibri"/>
                          <a:cs typeface="Times New Roman"/>
                        </a:rPr>
                        <a:t>Rifiutare</a:t>
                      </a:r>
                      <a:r>
                        <a:rPr lang="en-GB" sz="2000" dirty="0">
                          <a:latin typeface="Calibri"/>
                          <a:ea typeface="Calibri"/>
                          <a:cs typeface="Times New Roman"/>
                        </a:rPr>
                        <a:t> un </a:t>
                      </a:r>
                      <a:r>
                        <a:rPr lang="en-GB" sz="2000" dirty="0" err="1">
                          <a:latin typeface="Calibri"/>
                          <a:ea typeface="Calibri"/>
                          <a:cs typeface="Times New Roman"/>
                        </a:rPr>
                        <a:t>partito</a:t>
                      </a:r>
                      <a:r>
                        <a:rPr lang="en-GB" sz="2000" dirty="0">
                          <a:latin typeface="Calibri"/>
                          <a:ea typeface="Calibri"/>
                          <a:cs typeface="Times New Roman"/>
                        </a:rPr>
                        <a:t> del </a:t>
                      </a:r>
                      <a:r>
                        <a:rPr lang="en-GB" sz="2000" dirty="0" err="1">
                          <a:latin typeface="Calibri"/>
                          <a:ea typeface="Calibri"/>
                          <a:cs typeface="Times New Roman"/>
                        </a:rPr>
                        <a:t>genere</a:t>
                      </a:r>
                      <a:r>
                        <a:rPr lang="en-GB" sz="2000" dirty="0">
                          <a:latin typeface="Calibri"/>
                          <a:ea typeface="Calibri"/>
                          <a:cs typeface="Times New Roman"/>
                        </a:rPr>
                        <a:t> in </a:t>
                      </a:r>
                      <a:r>
                        <a:rPr lang="en-GB" sz="2000" dirty="0" err="1">
                          <a:latin typeface="Calibri"/>
                          <a:ea typeface="Calibri"/>
                          <a:cs typeface="Times New Roman"/>
                        </a:rPr>
                        <a:t>un’epoca</a:t>
                      </a:r>
                      <a:r>
                        <a:rPr lang="en-GB" sz="2000" dirty="0">
                          <a:latin typeface="Calibri"/>
                          <a:ea typeface="Calibri"/>
                          <a:cs typeface="Times New Roman"/>
                        </a:rPr>
                        <a:t> in cui </a:t>
                      </a:r>
                      <a:r>
                        <a:rPr lang="en-GB" sz="2000" dirty="0" err="1">
                          <a:latin typeface="Calibri"/>
                          <a:ea typeface="Calibri"/>
                          <a:cs typeface="Times New Roman"/>
                        </a:rPr>
                        <a:t>il</a:t>
                      </a:r>
                      <a:r>
                        <a:rPr lang="en-GB" sz="2000" dirty="0">
                          <a:latin typeface="Calibri"/>
                          <a:ea typeface="Calibri"/>
                          <a:cs typeface="Times New Roman"/>
                        </a:rPr>
                        <a:t> </a:t>
                      </a:r>
                      <a:r>
                        <a:rPr lang="en-GB" sz="2000" dirty="0" err="1">
                          <a:latin typeface="Calibri"/>
                          <a:ea typeface="Calibri"/>
                          <a:cs typeface="Times New Roman"/>
                        </a:rPr>
                        <a:t>matrimonio</a:t>
                      </a:r>
                      <a:r>
                        <a:rPr lang="en-GB" sz="2000" dirty="0">
                          <a:latin typeface="Calibri"/>
                          <a:ea typeface="Calibri"/>
                          <a:cs typeface="Times New Roman"/>
                        </a:rPr>
                        <a:t> con un </a:t>
                      </a:r>
                      <a:r>
                        <a:rPr lang="en-GB" sz="2000" dirty="0" err="1">
                          <a:latin typeface="Calibri"/>
                          <a:ea typeface="Calibri"/>
                          <a:cs typeface="Times New Roman"/>
                        </a:rPr>
                        <a:t>buon</a:t>
                      </a:r>
                      <a:r>
                        <a:rPr lang="en-GB" sz="2000" dirty="0">
                          <a:latin typeface="Calibri"/>
                          <a:ea typeface="Calibri"/>
                          <a:cs typeface="Times New Roman"/>
                        </a:rPr>
                        <a:t> </a:t>
                      </a:r>
                      <a:r>
                        <a:rPr lang="en-GB" sz="2000" dirty="0" err="1">
                          <a:latin typeface="Calibri"/>
                          <a:ea typeface="Calibri"/>
                          <a:cs typeface="Times New Roman"/>
                        </a:rPr>
                        <a:t>pretendente</a:t>
                      </a:r>
                      <a:r>
                        <a:rPr lang="en-GB" sz="2000" dirty="0">
                          <a:latin typeface="Calibri"/>
                          <a:ea typeface="Calibri"/>
                          <a:cs typeface="Times New Roman"/>
                        </a:rPr>
                        <a:t> </a:t>
                      </a:r>
                      <a:r>
                        <a:rPr lang="en-GB" sz="2000" dirty="0" err="1">
                          <a:latin typeface="Calibri"/>
                          <a:ea typeface="Calibri"/>
                          <a:cs typeface="Times New Roman"/>
                        </a:rPr>
                        <a:t>rappresentava</a:t>
                      </a:r>
                      <a:r>
                        <a:rPr lang="en-GB" sz="2000" dirty="0">
                          <a:latin typeface="Calibri"/>
                          <a:ea typeface="Calibri"/>
                          <a:cs typeface="Times New Roman"/>
                        </a:rPr>
                        <a:t> </a:t>
                      </a:r>
                      <a:r>
                        <a:rPr lang="en-GB" sz="2000" dirty="0" err="1">
                          <a:latin typeface="Calibri"/>
                          <a:ea typeface="Calibri"/>
                          <a:cs typeface="Times New Roman"/>
                        </a:rPr>
                        <a:t>il</a:t>
                      </a:r>
                      <a:r>
                        <a:rPr lang="en-GB" sz="2000" dirty="0">
                          <a:latin typeface="Calibri"/>
                          <a:ea typeface="Calibri"/>
                          <a:cs typeface="Times New Roman"/>
                        </a:rPr>
                        <a:t>  punto </a:t>
                      </a:r>
                      <a:r>
                        <a:rPr lang="en-GB" sz="2000" dirty="0" err="1">
                          <a:latin typeface="Calibri"/>
                          <a:ea typeface="Calibri"/>
                          <a:cs typeface="Times New Roman"/>
                        </a:rPr>
                        <a:t>culmine</a:t>
                      </a:r>
                      <a:r>
                        <a:rPr lang="en-GB" sz="2000" dirty="0">
                          <a:latin typeface="Calibri"/>
                          <a:ea typeface="Calibri"/>
                          <a:cs typeface="Times New Roman"/>
                        </a:rPr>
                        <a:t> </a:t>
                      </a:r>
                      <a:r>
                        <a:rPr lang="en-GB" sz="2000" dirty="0" err="1">
                          <a:latin typeface="Calibri"/>
                          <a:ea typeface="Calibri"/>
                          <a:cs typeface="Times New Roman"/>
                        </a:rPr>
                        <a:t>nella</a:t>
                      </a:r>
                      <a:r>
                        <a:rPr lang="en-GB" sz="2000" dirty="0">
                          <a:latin typeface="Calibri"/>
                          <a:ea typeface="Calibri"/>
                          <a:cs typeface="Times New Roman"/>
                        </a:rPr>
                        <a:t> vita di una </a:t>
                      </a:r>
                      <a:r>
                        <a:rPr lang="en-GB" sz="2000" dirty="0" err="1">
                          <a:latin typeface="Calibri"/>
                          <a:ea typeface="Calibri"/>
                          <a:cs typeface="Times New Roman"/>
                        </a:rPr>
                        <a:t>ragazza</a:t>
                      </a:r>
                      <a:r>
                        <a:rPr lang="en-GB" sz="2000" dirty="0">
                          <a:latin typeface="Calibri"/>
                          <a:ea typeface="Calibri"/>
                          <a:cs typeface="Times New Roman"/>
                        </a:rPr>
                        <a:t>, </a:t>
                      </a:r>
                      <a:r>
                        <a:rPr lang="en-GB" sz="2000" dirty="0" err="1">
                          <a:latin typeface="Calibri"/>
                          <a:ea typeface="Calibri"/>
                          <a:cs typeface="Times New Roman"/>
                        </a:rPr>
                        <a:t>dimostra</a:t>
                      </a:r>
                      <a:r>
                        <a:rPr lang="en-GB" sz="2000" dirty="0">
                          <a:latin typeface="Calibri"/>
                          <a:ea typeface="Calibri"/>
                          <a:cs typeface="Times New Roman"/>
                        </a:rPr>
                        <a:t> </a:t>
                      </a:r>
                      <a:r>
                        <a:rPr lang="en-GB" sz="2000" u="sng" dirty="0" err="1">
                          <a:latin typeface="Calibri"/>
                          <a:ea typeface="Calibri"/>
                          <a:cs typeface="Times New Roman"/>
                        </a:rPr>
                        <a:t>grande</a:t>
                      </a:r>
                      <a:r>
                        <a:rPr lang="en-GB" sz="2000" u="sng" dirty="0">
                          <a:latin typeface="Calibri"/>
                          <a:ea typeface="Calibri"/>
                          <a:cs typeface="Times New Roman"/>
                        </a:rPr>
                        <a:t> </a:t>
                      </a:r>
                      <a:r>
                        <a:rPr lang="en-GB" sz="2000" u="sng" dirty="0" err="1">
                          <a:latin typeface="Calibri"/>
                          <a:ea typeface="Calibri"/>
                          <a:cs typeface="Times New Roman"/>
                        </a:rPr>
                        <a:t>capacità</a:t>
                      </a:r>
                      <a:r>
                        <a:rPr lang="en-GB" sz="2000" u="sng" dirty="0">
                          <a:latin typeface="Calibri"/>
                          <a:ea typeface="Calibri"/>
                          <a:cs typeface="Times New Roman"/>
                        </a:rPr>
                        <a:t> di </a:t>
                      </a:r>
                      <a:r>
                        <a:rPr lang="en-GB" sz="2000" u="sng" dirty="0" err="1">
                          <a:latin typeface="Calibri"/>
                          <a:ea typeface="Calibri"/>
                          <a:cs typeface="Times New Roman"/>
                        </a:rPr>
                        <a:t>pensare</a:t>
                      </a:r>
                      <a:r>
                        <a:rPr lang="en-GB" sz="2000" u="sng" dirty="0">
                          <a:latin typeface="Calibri"/>
                          <a:ea typeface="Calibri"/>
                          <a:cs typeface="Times New Roman"/>
                        </a:rPr>
                        <a:t> con la propria </a:t>
                      </a:r>
                      <a:r>
                        <a:rPr lang="en-GB" sz="2000" u="sng" dirty="0" err="1">
                          <a:latin typeface="Calibri"/>
                          <a:ea typeface="Calibri"/>
                          <a:cs typeface="Times New Roman"/>
                        </a:rPr>
                        <a:t>testa</a:t>
                      </a:r>
                      <a:r>
                        <a:rPr lang="en-GB" sz="2000" u="sng" dirty="0">
                          <a:latin typeface="Calibri"/>
                          <a:ea typeface="Calibri"/>
                          <a:cs typeface="Times New Roman"/>
                        </a:rPr>
                        <a:t>.</a:t>
                      </a:r>
                    </a:p>
                    <a:p>
                      <a:pPr>
                        <a:lnSpc>
                          <a:spcPct val="115000"/>
                        </a:lnSpc>
                        <a:spcAft>
                          <a:spcPts val="0"/>
                        </a:spcAft>
                      </a:pPr>
                      <a:endParaRPr lang="en-GB" sz="2000" dirty="0">
                        <a:latin typeface="Calibri"/>
                        <a:ea typeface="Calibri"/>
                        <a:cs typeface="Times New Roman"/>
                      </a:endParaRPr>
                    </a:p>
                    <a:p>
                      <a:pPr>
                        <a:lnSpc>
                          <a:spcPct val="115000"/>
                        </a:lnSpc>
                        <a:spcAft>
                          <a:spcPts val="0"/>
                        </a:spcAft>
                      </a:pPr>
                      <a:r>
                        <a:rPr lang="en-GB" sz="2000" dirty="0">
                          <a:latin typeface="Calibri"/>
                          <a:ea typeface="Calibri"/>
                          <a:cs typeface="Times New Roman"/>
                        </a:rPr>
                        <a:t>A </a:t>
                      </a:r>
                      <a:r>
                        <a:rPr lang="en-GB" sz="2000" dirty="0" err="1">
                          <a:latin typeface="Calibri"/>
                          <a:ea typeface="Calibri"/>
                          <a:cs typeface="Times New Roman"/>
                        </a:rPr>
                        <a:t>colpire</a:t>
                      </a:r>
                      <a:r>
                        <a:rPr lang="en-GB" sz="2000" dirty="0">
                          <a:latin typeface="Calibri"/>
                          <a:ea typeface="Calibri"/>
                          <a:cs typeface="Times New Roman"/>
                        </a:rPr>
                        <a:t> </a:t>
                      </a:r>
                      <a:r>
                        <a:rPr lang="en-GB" sz="2000" dirty="0" err="1">
                          <a:latin typeface="Calibri"/>
                          <a:ea typeface="Calibri"/>
                          <a:cs typeface="Times New Roman"/>
                        </a:rPr>
                        <a:t>il</a:t>
                      </a:r>
                      <a:r>
                        <a:rPr lang="en-GB" sz="2000" dirty="0">
                          <a:latin typeface="Calibri"/>
                          <a:ea typeface="Calibri"/>
                          <a:cs typeface="Times New Roman"/>
                        </a:rPr>
                        <a:t> </a:t>
                      </a:r>
                      <a:r>
                        <a:rPr lang="en-GB" sz="2000" dirty="0" err="1">
                          <a:latin typeface="Calibri"/>
                          <a:ea typeface="Calibri"/>
                          <a:cs typeface="Times New Roman"/>
                        </a:rPr>
                        <a:t>lettore</a:t>
                      </a:r>
                      <a:r>
                        <a:rPr lang="en-GB" sz="2000" dirty="0">
                          <a:latin typeface="Calibri"/>
                          <a:ea typeface="Calibri"/>
                          <a:cs typeface="Times New Roman"/>
                        </a:rPr>
                        <a:t> </a:t>
                      </a:r>
                      <a:r>
                        <a:rPr lang="en-GB" sz="2000" dirty="0" err="1">
                          <a:latin typeface="Calibri"/>
                          <a:ea typeface="Calibri"/>
                          <a:cs typeface="Times New Roman"/>
                        </a:rPr>
                        <a:t>sono</a:t>
                      </a:r>
                      <a:r>
                        <a:rPr lang="en-GB" sz="2000" dirty="0">
                          <a:latin typeface="Calibri"/>
                          <a:ea typeface="Calibri"/>
                          <a:cs typeface="Times New Roman"/>
                        </a:rPr>
                        <a:t> di </a:t>
                      </a:r>
                      <a:r>
                        <a:rPr lang="en-GB" sz="2000" dirty="0" err="1">
                          <a:latin typeface="Calibri"/>
                          <a:ea typeface="Calibri"/>
                          <a:cs typeface="Times New Roman"/>
                        </a:rPr>
                        <a:t>certo</a:t>
                      </a:r>
                      <a:r>
                        <a:rPr lang="en-GB" sz="2000" dirty="0">
                          <a:latin typeface="Calibri"/>
                          <a:ea typeface="Calibri"/>
                          <a:cs typeface="Times New Roman"/>
                        </a:rPr>
                        <a:t> le </a:t>
                      </a:r>
                      <a:r>
                        <a:rPr lang="en-GB" sz="2000" dirty="0" err="1">
                          <a:latin typeface="Calibri"/>
                          <a:ea typeface="Calibri"/>
                          <a:cs typeface="Times New Roman"/>
                        </a:rPr>
                        <a:t>risposte</a:t>
                      </a:r>
                      <a:r>
                        <a:rPr lang="en-GB" sz="2000" dirty="0">
                          <a:latin typeface="Calibri"/>
                          <a:ea typeface="Calibri"/>
                          <a:cs typeface="Times New Roman"/>
                        </a:rPr>
                        <a:t> </a:t>
                      </a:r>
                      <a:r>
                        <a:rPr lang="en-GB" sz="2000" dirty="0" err="1">
                          <a:latin typeface="Calibri"/>
                          <a:ea typeface="Calibri"/>
                          <a:cs typeface="Times New Roman"/>
                        </a:rPr>
                        <a:t>dirette</a:t>
                      </a:r>
                      <a:r>
                        <a:rPr lang="en-GB" sz="2000" dirty="0">
                          <a:latin typeface="Calibri"/>
                          <a:ea typeface="Calibri"/>
                          <a:cs typeface="Times New Roman"/>
                        </a:rPr>
                        <a:t> ma </a:t>
                      </a:r>
                      <a:r>
                        <a:rPr lang="en-GB" sz="2000" dirty="0" err="1">
                          <a:latin typeface="Calibri"/>
                          <a:ea typeface="Calibri"/>
                          <a:cs typeface="Times New Roman"/>
                        </a:rPr>
                        <a:t>sempre</a:t>
                      </a:r>
                      <a:r>
                        <a:rPr lang="en-GB" sz="2000" dirty="0">
                          <a:latin typeface="Calibri"/>
                          <a:ea typeface="Calibri"/>
                          <a:cs typeface="Times New Roman"/>
                        </a:rPr>
                        <a:t> educate </a:t>
                      </a:r>
                      <a:r>
                        <a:rPr lang="en-GB" sz="2000" dirty="0" err="1">
                          <a:latin typeface="Calibri"/>
                          <a:ea typeface="Calibri"/>
                          <a:cs typeface="Times New Roman"/>
                        </a:rPr>
                        <a:t>di</a:t>
                      </a:r>
                      <a:r>
                        <a:rPr lang="en-GB" sz="2000" dirty="0">
                          <a:latin typeface="Calibri"/>
                          <a:ea typeface="Calibri"/>
                          <a:cs typeface="Times New Roman"/>
                        </a:rPr>
                        <a:t> Elizabeth. Mi </a:t>
                      </a:r>
                      <a:r>
                        <a:rPr lang="en-GB" sz="2000" dirty="0" err="1">
                          <a:latin typeface="Calibri"/>
                          <a:ea typeface="Calibri"/>
                          <a:cs typeface="Times New Roman"/>
                        </a:rPr>
                        <a:t>sono</a:t>
                      </a:r>
                      <a:r>
                        <a:rPr lang="en-GB" sz="2000" dirty="0">
                          <a:latin typeface="Calibri"/>
                          <a:ea typeface="Calibri"/>
                          <a:cs typeface="Times New Roman"/>
                        </a:rPr>
                        <a:t> </a:t>
                      </a:r>
                      <a:r>
                        <a:rPr lang="en-GB" sz="2000" dirty="0" err="1">
                          <a:latin typeface="Calibri"/>
                          <a:ea typeface="Calibri"/>
                          <a:cs typeface="Times New Roman"/>
                        </a:rPr>
                        <a:t>chiesta</a:t>
                      </a:r>
                      <a:r>
                        <a:rPr lang="en-GB" sz="2000" dirty="0">
                          <a:latin typeface="Calibri"/>
                          <a:ea typeface="Calibri"/>
                          <a:cs typeface="Times New Roman"/>
                        </a:rPr>
                        <a:t> </a:t>
                      </a:r>
                      <a:r>
                        <a:rPr lang="en-GB" sz="2000" dirty="0" err="1">
                          <a:latin typeface="Calibri"/>
                          <a:ea typeface="Calibri"/>
                          <a:cs typeface="Times New Roman"/>
                        </a:rPr>
                        <a:t>cosa</a:t>
                      </a:r>
                      <a:r>
                        <a:rPr lang="en-GB" sz="2000" dirty="0">
                          <a:latin typeface="Calibri"/>
                          <a:ea typeface="Calibri"/>
                          <a:cs typeface="Times New Roman"/>
                        </a:rPr>
                        <a:t> </a:t>
                      </a:r>
                      <a:r>
                        <a:rPr lang="en-GB" sz="2000" dirty="0" err="1">
                          <a:latin typeface="Calibri"/>
                          <a:ea typeface="Calibri"/>
                          <a:cs typeface="Times New Roman"/>
                        </a:rPr>
                        <a:t>avrei</a:t>
                      </a:r>
                      <a:r>
                        <a:rPr lang="en-GB" sz="2000" dirty="0">
                          <a:latin typeface="Calibri"/>
                          <a:ea typeface="Calibri"/>
                          <a:cs typeface="Times New Roman"/>
                        </a:rPr>
                        <a:t> </a:t>
                      </a:r>
                      <a:r>
                        <a:rPr lang="en-GB" sz="2000" dirty="0" err="1">
                          <a:latin typeface="Calibri"/>
                          <a:ea typeface="Calibri"/>
                          <a:cs typeface="Times New Roman"/>
                        </a:rPr>
                        <a:t>fatto</a:t>
                      </a:r>
                      <a:r>
                        <a:rPr lang="en-GB" sz="2000" dirty="0">
                          <a:latin typeface="Calibri"/>
                          <a:ea typeface="Calibri"/>
                          <a:cs typeface="Times New Roman"/>
                        </a:rPr>
                        <a:t> </a:t>
                      </a:r>
                      <a:r>
                        <a:rPr lang="en-GB" sz="2000" dirty="0" err="1">
                          <a:latin typeface="Calibri"/>
                          <a:ea typeface="Calibri"/>
                          <a:cs typeface="Times New Roman"/>
                        </a:rPr>
                        <a:t>io</a:t>
                      </a:r>
                      <a:r>
                        <a:rPr lang="en-GB" sz="2000" dirty="0">
                          <a:latin typeface="Calibri"/>
                          <a:ea typeface="Calibri"/>
                          <a:cs typeface="Times New Roman"/>
                        </a:rPr>
                        <a:t> in una </a:t>
                      </a:r>
                      <a:r>
                        <a:rPr lang="en-GB" sz="2000" dirty="0" err="1">
                          <a:latin typeface="Calibri"/>
                          <a:ea typeface="Calibri"/>
                          <a:cs typeface="Times New Roman"/>
                        </a:rPr>
                        <a:t>situazione</a:t>
                      </a:r>
                      <a:r>
                        <a:rPr lang="en-GB" sz="2000" dirty="0">
                          <a:latin typeface="Calibri"/>
                          <a:ea typeface="Calibri"/>
                          <a:cs typeface="Times New Roman"/>
                        </a:rPr>
                        <a:t> tanto </a:t>
                      </a:r>
                      <a:r>
                        <a:rPr lang="en-GB" sz="2000" dirty="0" err="1">
                          <a:latin typeface="Calibri"/>
                          <a:ea typeface="Calibri"/>
                          <a:cs typeface="Times New Roman"/>
                        </a:rPr>
                        <a:t>delicata</a:t>
                      </a:r>
                      <a:r>
                        <a:rPr lang="en-GB" sz="2000" dirty="0">
                          <a:latin typeface="Calibri"/>
                          <a:ea typeface="Calibri"/>
                          <a:cs typeface="Times New Roman"/>
                        </a:rPr>
                        <a:t> e </a:t>
                      </a:r>
                      <a:r>
                        <a:rPr lang="en-GB" sz="2000" dirty="0" err="1">
                          <a:latin typeface="Calibri"/>
                          <a:ea typeface="Calibri"/>
                          <a:cs typeface="Times New Roman"/>
                        </a:rPr>
                        <a:t>imbarazzante</a:t>
                      </a:r>
                      <a:r>
                        <a:rPr lang="en-GB" sz="2000" dirty="0">
                          <a:latin typeface="Calibri"/>
                          <a:ea typeface="Calibri"/>
                          <a:cs typeface="Times New Roman"/>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it-IT" sz="2400" dirty="0">
                          <a:latin typeface="Calibri"/>
                          <a:ea typeface="Calibri"/>
                          <a:cs typeface="Times New Roman"/>
                        </a:rPr>
                        <a:t>Stimolo (visivo, immagino la scena  all’interno di una dimora)- reazione (risata)- emozione (riscatto).</a:t>
                      </a:r>
                      <a:endParaRPr lang="en-GB" sz="2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la 1"/>
          <p:cNvGraphicFramePr>
            <a:graphicFrameLocks noGrp="1"/>
          </p:cNvGraphicFramePr>
          <p:nvPr>
            <p:extLst>
              <p:ext uri="{D42A27DB-BD31-4B8C-83A1-F6EECF244321}">
                <p14:modId xmlns:p14="http://schemas.microsoft.com/office/powerpoint/2010/main" val="1771562747"/>
              </p:ext>
            </p:extLst>
          </p:nvPr>
        </p:nvGraphicFramePr>
        <p:xfrm>
          <a:off x="0" y="156753"/>
          <a:ext cx="12192000" cy="6715249"/>
        </p:xfrm>
        <a:graphic>
          <a:graphicData uri="http://schemas.openxmlformats.org/drawingml/2006/table">
            <a:tbl>
              <a:tblPr/>
              <a:tblGrid>
                <a:gridCol w="3047380">
                  <a:extLst>
                    <a:ext uri="{9D8B030D-6E8A-4147-A177-3AD203B41FA5}">
                      <a16:colId xmlns:a16="http://schemas.microsoft.com/office/drawing/2014/main" val="20000"/>
                    </a:ext>
                  </a:extLst>
                </a:gridCol>
                <a:gridCol w="3047380">
                  <a:extLst>
                    <a:ext uri="{9D8B030D-6E8A-4147-A177-3AD203B41FA5}">
                      <a16:colId xmlns:a16="http://schemas.microsoft.com/office/drawing/2014/main" val="20001"/>
                    </a:ext>
                  </a:extLst>
                </a:gridCol>
                <a:gridCol w="3048620">
                  <a:extLst>
                    <a:ext uri="{9D8B030D-6E8A-4147-A177-3AD203B41FA5}">
                      <a16:colId xmlns:a16="http://schemas.microsoft.com/office/drawing/2014/main" val="20002"/>
                    </a:ext>
                  </a:extLst>
                </a:gridCol>
                <a:gridCol w="3048620">
                  <a:extLst>
                    <a:ext uri="{9D8B030D-6E8A-4147-A177-3AD203B41FA5}">
                      <a16:colId xmlns:a16="http://schemas.microsoft.com/office/drawing/2014/main" val="20003"/>
                    </a:ext>
                  </a:extLst>
                </a:gridCol>
              </a:tblGrid>
              <a:tr h="342525">
                <a:tc>
                  <a:txBody>
                    <a:bodyPr/>
                    <a:lstStyle/>
                    <a:p>
                      <a:pPr>
                        <a:lnSpc>
                          <a:spcPct val="115000"/>
                        </a:lnSpc>
                        <a:spcAft>
                          <a:spcPts val="0"/>
                        </a:spcAft>
                      </a:pPr>
                      <a:r>
                        <a:rPr lang="en-GB" sz="1800" dirty="0" err="1">
                          <a:solidFill>
                            <a:schemeClr val="tx1"/>
                          </a:solidFill>
                          <a:latin typeface="Calibri"/>
                          <a:ea typeface="Calibri"/>
                          <a:cs typeface="Times New Roman"/>
                        </a:rPr>
                        <a:t>Testo</a:t>
                      </a:r>
                      <a:endParaRPr lang="en-GB" sz="1800" dirty="0">
                        <a:solidFill>
                          <a:schemeClr val="tx1"/>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800">
                          <a:latin typeface="Calibri"/>
                          <a:ea typeface="Calibri"/>
                          <a:cs typeface="Times New Roman"/>
                        </a:rPr>
                        <a:t>Sensazioni Federica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800">
                          <a:latin typeface="Calibri"/>
                          <a:ea typeface="Calibri"/>
                          <a:cs typeface="Times New Roman"/>
                        </a:rPr>
                        <a:t>Sensazioni Piera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800" dirty="0" err="1">
                          <a:latin typeface="Calibri"/>
                          <a:ea typeface="Calibri"/>
                          <a:cs typeface="Times New Roman"/>
                        </a:rPr>
                        <a:t>Sequenza</a:t>
                      </a:r>
                      <a:r>
                        <a:rPr lang="en-GB" sz="1800" dirty="0">
                          <a:latin typeface="Calibri"/>
                          <a:ea typeface="Calibri"/>
                          <a:cs typeface="Times New Roman"/>
                        </a:rPr>
                        <a:t> </a:t>
                      </a:r>
                      <a:r>
                        <a:rPr lang="en-GB" sz="1800" dirty="0" err="1">
                          <a:latin typeface="Calibri"/>
                          <a:ea typeface="Calibri"/>
                          <a:cs typeface="Times New Roman"/>
                        </a:rPr>
                        <a:t>dei</a:t>
                      </a:r>
                      <a:r>
                        <a:rPr lang="en-GB" sz="1800" dirty="0">
                          <a:latin typeface="Calibri"/>
                          <a:ea typeface="Calibri"/>
                          <a:cs typeface="Times New Roman"/>
                        </a:rPr>
                        <a:t> </a:t>
                      </a:r>
                      <a:r>
                        <a:rPr lang="en-GB" sz="1800" dirty="0" err="1">
                          <a:latin typeface="Calibri"/>
                          <a:ea typeface="Calibri"/>
                          <a:cs typeface="Times New Roman"/>
                        </a:rPr>
                        <a:t>fenomeni</a:t>
                      </a:r>
                      <a:endParaRPr lang="en-GB" sz="18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6372724">
                <a:tc>
                  <a:txBody>
                    <a:bodyPr/>
                    <a:lstStyle/>
                    <a:p>
                      <a:pPr>
                        <a:lnSpc>
                          <a:spcPct val="115000"/>
                        </a:lnSpc>
                        <a:spcAft>
                          <a:spcPts val="0"/>
                        </a:spcAft>
                      </a:pPr>
                      <a:r>
                        <a:rPr lang="it-IT" sz="1600" dirty="0">
                          <a:solidFill>
                            <a:schemeClr val="tx1"/>
                          </a:solidFill>
                          <a:latin typeface="Calibri"/>
                          <a:ea typeface="Calibri"/>
                          <a:cs typeface="Times New Roman"/>
                        </a:rPr>
                        <a:t>&lt;&lt;</a:t>
                      </a:r>
                      <a:r>
                        <a:rPr lang="it-IT" sz="1400" dirty="0">
                          <a:solidFill>
                            <a:schemeClr val="tx1"/>
                          </a:solidFill>
                          <a:latin typeface="Calibri"/>
                          <a:ea typeface="Calibri"/>
                          <a:cs typeface="Times New Roman"/>
                        </a:rPr>
                        <a:t>Eccola;&gt;&gt;</a:t>
                      </a:r>
                      <a:r>
                        <a:rPr lang="it-IT" sz="1400" baseline="0" dirty="0">
                          <a:solidFill>
                            <a:schemeClr val="tx1"/>
                          </a:solidFill>
                          <a:latin typeface="Calibri"/>
                          <a:ea typeface="Calibri"/>
                          <a:cs typeface="Times New Roman"/>
                        </a:rPr>
                        <a:t> continuò </a:t>
                      </a:r>
                      <a:r>
                        <a:rPr lang="it-IT" sz="1400" baseline="0" dirty="0" err="1">
                          <a:solidFill>
                            <a:schemeClr val="tx1"/>
                          </a:solidFill>
                          <a:latin typeface="Calibri"/>
                          <a:ea typeface="Calibri"/>
                          <a:cs typeface="Times New Roman"/>
                        </a:rPr>
                        <a:t>Mrs</a:t>
                      </a:r>
                      <a:r>
                        <a:rPr lang="it-IT" sz="1400" baseline="0" dirty="0">
                          <a:solidFill>
                            <a:schemeClr val="tx1"/>
                          </a:solidFill>
                          <a:latin typeface="Calibri"/>
                          <a:ea typeface="Calibri"/>
                          <a:cs typeface="Times New Roman"/>
                        </a:rPr>
                        <a:t> </a:t>
                      </a:r>
                      <a:r>
                        <a:rPr lang="it-IT" sz="1400" baseline="0" dirty="0" err="1">
                          <a:solidFill>
                            <a:schemeClr val="tx1"/>
                          </a:solidFill>
                          <a:latin typeface="Calibri"/>
                          <a:ea typeface="Calibri"/>
                          <a:cs typeface="Times New Roman"/>
                        </a:rPr>
                        <a:t>Bennet</a:t>
                      </a:r>
                      <a:r>
                        <a:rPr lang="it-IT" sz="1400" baseline="0" dirty="0">
                          <a:solidFill>
                            <a:schemeClr val="tx1"/>
                          </a:solidFill>
                          <a:latin typeface="Calibri"/>
                          <a:ea typeface="Calibri"/>
                          <a:cs typeface="Times New Roman"/>
                        </a:rPr>
                        <a:t>,      &lt;&lt; </a:t>
                      </a:r>
                      <a:r>
                        <a:rPr lang="it-IT" sz="1400" u="sng" baseline="0" dirty="0">
                          <a:solidFill>
                            <a:schemeClr val="tx1"/>
                          </a:solidFill>
                          <a:latin typeface="Calibri"/>
                          <a:ea typeface="Calibri"/>
                          <a:cs typeface="Times New Roman"/>
                        </a:rPr>
                        <a:t>con l’aria più indifferente del mondo, ignorandoci come se ci trovassimo a mille miglia di distanza, pur di fare a modo suo</a:t>
                      </a:r>
                      <a:r>
                        <a:rPr lang="it-IT" sz="1400" baseline="0" dirty="0">
                          <a:solidFill>
                            <a:schemeClr val="tx1"/>
                          </a:solidFill>
                          <a:latin typeface="Calibri"/>
                          <a:ea typeface="Calibri"/>
                          <a:cs typeface="Times New Roman"/>
                        </a:rPr>
                        <a:t>. Ma state a sentire, Miss </a:t>
                      </a:r>
                      <a:r>
                        <a:rPr lang="it-IT" sz="1400" baseline="0" dirty="0" err="1">
                          <a:solidFill>
                            <a:schemeClr val="tx1"/>
                          </a:solidFill>
                          <a:latin typeface="Calibri"/>
                          <a:ea typeface="Calibri"/>
                          <a:cs typeface="Times New Roman"/>
                        </a:rPr>
                        <a:t>Lizzy</a:t>
                      </a:r>
                      <a:r>
                        <a:rPr lang="it-IT" sz="1400" baseline="0" dirty="0">
                          <a:solidFill>
                            <a:schemeClr val="tx1"/>
                          </a:solidFill>
                          <a:latin typeface="Calibri"/>
                          <a:ea typeface="Calibri"/>
                          <a:cs typeface="Times New Roman"/>
                        </a:rPr>
                        <a:t>: se vi siete messa in testa di andare avanti così, rifiutando tutte le proposte di matrimonio, non lo troverete mai, un marito, e chi vi manterrà quando vostro padre sarà morto, non lo so proprio</a:t>
                      </a:r>
                      <a:r>
                        <a:rPr lang="it-IT" sz="1400" u="sng" baseline="0" dirty="0">
                          <a:solidFill>
                            <a:schemeClr val="tx1"/>
                          </a:solidFill>
                          <a:latin typeface="Calibri"/>
                          <a:ea typeface="Calibri"/>
                          <a:cs typeface="Times New Roman"/>
                        </a:rPr>
                        <a:t>. Io non sarò in grado,  vi avverto. Ho chiuso con voi oggi stesso. </a:t>
                      </a:r>
                      <a:r>
                        <a:rPr lang="it-IT" sz="1400" u="none" baseline="0" dirty="0">
                          <a:solidFill>
                            <a:schemeClr val="tx1"/>
                          </a:solidFill>
                          <a:latin typeface="Calibri"/>
                          <a:ea typeface="Calibri"/>
                          <a:cs typeface="Times New Roman"/>
                        </a:rPr>
                        <a:t>Vi dissi in biblioteca che non vi avrei più rivolto la parola, vedrete</a:t>
                      </a:r>
                      <a:r>
                        <a:rPr lang="it-IT" sz="1400" u="sng" baseline="0" dirty="0">
                          <a:solidFill>
                            <a:schemeClr val="tx1"/>
                          </a:solidFill>
                          <a:latin typeface="Calibri"/>
                          <a:ea typeface="Calibri"/>
                          <a:cs typeface="Times New Roman"/>
                        </a:rPr>
                        <a:t>.</a:t>
                      </a:r>
                      <a:r>
                        <a:rPr lang="it-IT" sz="1400" u="none" baseline="0" dirty="0">
                          <a:solidFill>
                            <a:schemeClr val="tx1"/>
                          </a:solidFill>
                          <a:latin typeface="Calibri"/>
                          <a:ea typeface="Calibri"/>
                          <a:cs typeface="Times New Roman"/>
                        </a:rPr>
                        <a:t> </a:t>
                      </a:r>
                      <a:r>
                        <a:rPr lang="it-IT" sz="1400" u="sng" baseline="0" dirty="0">
                          <a:solidFill>
                            <a:schemeClr val="tx1"/>
                          </a:solidFill>
                          <a:latin typeface="Calibri"/>
                          <a:ea typeface="Calibri"/>
                          <a:cs typeface="Times New Roman"/>
                        </a:rPr>
                        <a:t>Non ho piacere a paralare coi figli irriverenti. Non che sia un gran piacere parlare con chicchessia</a:t>
                      </a:r>
                      <a:r>
                        <a:rPr lang="it-IT" sz="1400" u="none" baseline="0" dirty="0">
                          <a:solidFill>
                            <a:schemeClr val="tx1"/>
                          </a:solidFill>
                          <a:latin typeface="Calibri"/>
                          <a:ea typeface="Calibri"/>
                          <a:cs typeface="Times New Roman"/>
                        </a:rPr>
                        <a:t>, no davvero. </a:t>
                      </a:r>
                      <a:r>
                        <a:rPr lang="it-IT" sz="1400" u="sng" baseline="0" dirty="0">
                          <a:solidFill>
                            <a:schemeClr val="tx1"/>
                          </a:solidFill>
                          <a:latin typeface="Calibri"/>
                          <a:ea typeface="Calibri"/>
                          <a:cs typeface="Times New Roman"/>
                        </a:rPr>
                        <a:t>Chi soffre di nervi come me non è molto portato a chiacchierare. Non  lo sa nessuno, quanto soffro io. Ma è sempre così: chi non ha pietà, non l’aspetti.&gt;&gt;</a:t>
                      </a:r>
                      <a:endParaRPr lang="en-GB" sz="1400" u="sng" dirty="0">
                        <a:solidFill>
                          <a:schemeClr val="tx1"/>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it-IT" sz="2000" u="sng" dirty="0">
                          <a:latin typeface="Calibri"/>
                          <a:ea typeface="Calibri"/>
                          <a:cs typeface="Times New Roman"/>
                        </a:rPr>
                        <a:t>Senso di frustrazione ed esasperazione</a:t>
                      </a:r>
                      <a:r>
                        <a:rPr lang="it-IT" sz="2000" dirty="0">
                          <a:latin typeface="Calibri"/>
                          <a:ea typeface="Calibri"/>
                          <a:cs typeface="Times New Roman"/>
                        </a:rPr>
                        <a:t>:</a:t>
                      </a:r>
                      <a:r>
                        <a:rPr lang="it-IT" sz="2000" baseline="0" dirty="0">
                          <a:latin typeface="Calibri"/>
                          <a:ea typeface="Calibri"/>
                          <a:cs typeface="Times New Roman"/>
                        </a:rPr>
                        <a:t> ho trovato la madre di Elizabeth insopportabilmente snervante in quasi tutto il romanzo.</a:t>
                      </a:r>
                    </a:p>
                    <a:p>
                      <a:pPr>
                        <a:lnSpc>
                          <a:spcPct val="115000"/>
                        </a:lnSpc>
                        <a:spcAft>
                          <a:spcPts val="0"/>
                        </a:spcAft>
                      </a:pPr>
                      <a:endParaRPr lang="it-IT" sz="2000" baseline="0" dirty="0">
                        <a:latin typeface="Calibri"/>
                        <a:ea typeface="Calibri"/>
                        <a:cs typeface="Times New Roman"/>
                      </a:endParaRPr>
                    </a:p>
                    <a:p>
                      <a:pPr>
                        <a:lnSpc>
                          <a:spcPct val="115000"/>
                        </a:lnSpc>
                        <a:spcAft>
                          <a:spcPts val="0"/>
                        </a:spcAft>
                      </a:pPr>
                      <a:endParaRPr lang="it-IT" sz="2000" baseline="0" dirty="0">
                        <a:latin typeface="Calibri"/>
                        <a:ea typeface="Calibri"/>
                        <a:cs typeface="Times New Roman"/>
                      </a:endParaRPr>
                    </a:p>
                    <a:p>
                      <a:pPr>
                        <a:lnSpc>
                          <a:spcPct val="115000"/>
                        </a:lnSpc>
                        <a:spcAft>
                          <a:spcPts val="0"/>
                        </a:spcAft>
                      </a:pPr>
                      <a:endParaRPr lang="it-IT" sz="2000" baseline="0" dirty="0">
                        <a:latin typeface="Calibri"/>
                        <a:ea typeface="Calibri"/>
                        <a:cs typeface="Times New Roman"/>
                      </a:endParaRPr>
                    </a:p>
                    <a:p>
                      <a:pPr>
                        <a:lnSpc>
                          <a:spcPct val="115000"/>
                        </a:lnSpc>
                        <a:spcAft>
                          <a:spcPts val="0"/>
                        </a:spcAft>
                      </a:pPr>
                      <a:endParaRPr lang="it-IT" sz="2000" baseline="0" dirty="0">
                        <a:latin typeface="Calibri"/>
                        <a:ea typeface="Calibri"/>
                        <a:cs typeface="Times New Roman"/>
                      </a:endParaRPr>
                    </a:p>
                    <a:p>
                      <a:pPr>
                        <a:lnSpc>
                          <a:spcPct val="115000"/>
                        </a:lnSpc>
                        <a:spcAft>
                          <a:spcPts val="0"/>
                        </a:spcAft>
                      </a:pPr>
                      <a:r>
                        <a:rPr lang="it-IT" sz="2000" u="sng" baseline="0" dirty="0">
                          <a:latin typeface="Calibri"/>
                          <a:ea typeface="Calibri"/>
                          <a:cs typeface="Times New Roman"/>
                        </a:rPr>
                        <a:t>Senso di vittimismo: </a:t>
                      </a:r>
                      <a:r>
                        <a:rPr lang="it-IT" sz="2000" baseline="0" dirty="0" err="1">
                          <a:latin typeface="Calibri"/>
                          <a:ea typeface="Calibri"/>
                          <a:cs typeface="Times New Roman"/>
                        </a:rPr>
                        <a:t>Mrs</a:t>
                      </a:r>
                      <a:r>
                        <a:rPr lang="it-IT" sz="2000" baseline="0" dirty="0">
                          <a:latin typeface="Calibri"/>
                          <a:ea typeface="Calibri"/>
                          <a:cs typeface="Times New Roman"/>
                        </a:rPr>
                        <a:t> </a:t>
                      </a:r>
                      <a:r>
                        <a:rPr lang="it-IT" sz="2000" baseline="0" dirty="0" err="1">
                          <a:latin typeface="Calibri"/>
                          <a:ea typeface="Calibri"/>
                          <a:cs typeface="Times New Roman"/>
                        </a:rPr>
                        <a:t>Bennet</a:t>
                      </a:r>
                      <a:r>
                        <a:rPr lang="it-IT" sz="2000" baseline="0" dirty="0">
                          <a:latin typeface="Calibri"/>
                          <a:ea typeface="Calibri"/>
                          <a:cs typeface="Times New Roman"/>
                        </a:rPr>
                        <a:t> è solita piangersi addosso, ciò mi provoca un senso di rabbia durante la lettura.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2000" dirty="0" err="1">
                          <a:latin typeface="Calibri"/>
                          <a:ea typeface="Calibri"/>
                          <a:cs typeface="Times New Roman"/>
                        </a:rPr>
                        <a:t>Concordo</a:t>
                      </a:r>
                      <a:r>
                        <a:rPr lang="en-GB" sz="2000" dirty="0">
                          <a:latin typeface="Calibri"/>
                          <a:ea typeface="Calibri"/>
                          <a:cs typeface="Times New Roman"/>
                        </a:rPr>
                        <a:t>! </a:t>
                      </a:r>
                      <a:r>
                        <a:rPr lang="en-GB" sz="2000" dirty="0" err="1">
                          <a:latin typeface="Calibri"/>
                          <a:ea typeface="Calibri"/>
                          <a:cs typeface="Times New Roman"/>
                        </a:rPr>
                        <a:t>L’unico</a:t>
                      </a:r>
                      <a:r>
                        <a:rPr lang="en-GB" sz="2000" dirty="0">
                          <a:latin typeface="Calibri"/>
                          <a:ea typeface="Calibri"/>
                          <a:cs typeface="Times New Roman"/>
                        </a:rPr>
                        <a:t> </a:t>
                      </a:r>
                      <a:r>
                        <a:rPr lang="en-GB" sz="2000" dirty="0" err="1">
                          <a:latin typeface="Calibri"/>
                          <a:ea typeface="Calibri"/>
                          <a:cs typeface="Times New Roman"/>
                        </a:rPr>
                        <a:t>pensiero</a:t>
                      </a:r>
                      <a:r>
                        <a:rPr lang="en-GB" sz="2000" dirty="0">
                          <a:latin typeface="Calibri"/>
                          <a:ea typeface="Calibri"/>
                          <a:cs typeface="Times New Roman"/>
                        </a:rPr>
                        <a:t> </a:t>
                      </a:r>
                      <a:r>
                        <a:rPr lang="en-GB" sz="2000" dirty="0" err="1">
                          <a:latin typeface="Calibri"/>
                          <a:ea typeface="Calibri"/>
                          <a:cs typeface="Times New Roman"/>
                        </a:rPr>
                        <a:t>della</a:t>
                      </a:r>
                      <a:r>
                        <a:rPr lang="en-GB" sz="2000" dirty="0">
                          <a:latin typeface="Calibri"/>
                          <a:ea typeface="Calibri"/>
                          <a:cs typeface="Times New Roman"/>
                        </a:rPr>
                        <a:t> </a:t>
                      </a:r>
                      <a:r>
                        <a:rPr lang="en-GB" sz="2000" dirty="0" err="1">
                          <a:latin typeface="Calibri"/>
                          <a:ea typeface="Calibri"/>
                          <a:cs typeface="Times New Roman"/>
                        </a:rPr>
                        <a:t>madre</a:t>
                      </a:r>
                      <a:r>
                        <a:rPr lang="en-GB" sz="2000" dirty="0">
                          <a:latin typeface="Calibri"/>
                          <a:ea typeface="Calibri"/>
                          <a:cs typeface="Times New Roman"/>
                        </a:rPr>
                        <a:t> </a:t>
                      </a:r>
                      <a:r>
                        <a:rPr lang="en-GB" sz="2000" dirty="0" err="1">
                          <a:latin typeface="Calibri"/>
                          <a:ea typeface="Calibri"/>
                          <a:cs typeface="Times New Roman"/>
                        </a:rPr>
                        <a:t>sembra</a:t>
                      </a:r>
                      <a:r>
                        <a:rPr lang="en-GB" sz="2000" dirty="0">
                          <a:latin typeface="Calibri"/>
                          <a:ea typeface="Calibri"/>
                          <a:cs typeface="Times New Roman"/>
                        </a:rPr>
                        <a:t> </a:t>
                      </a:r>
                      <a:r>
                        <a:rPr lang="en-GB" sz="2000" dirty="0" err="1">
                          <a:latin typeface="Calibri"/>
                          <a:ea typeface="Calibri"/>
                          <a:cs typeface="Times New Roman"/>
                        </a:rPr>
                        <a:t>ruotare</a:t>
                      </a:r>
                      <a:r>
                        <a:rPr lang="en-GB" sz="2000" dirty="0">
                          <a:latin typeface="Calibri"/>
                          <a:ea typeface="Calibri"/>
                          <a:cs typeface="Times New Roman"/>
                        </a:rPr>
                        <a:t> </a:t>
                      </a:r>
                      <a:r>
                        <a:rPr lang="en-GB" sz="2000" dirty="0" err="1">
                          <a:latin typeface="Calibri"/>
                          <a:ea typeface="Calibri"/>
                          <a:cs typeface="Times New Roman"/>
                        </a:rPr>
                        <a:t>intorno</a:t>
                      </a:r>
                      <a:r>
                        <a:rPr lang="en-GB" sz="2000" dirty="0">
                          <a:latin typeface="Calibri"/>
                          <a:ea typeface="Calibri"/>
                          <a:cs typeface="Times New Roman"/>
                        </a:rPr>
                        <a:t> al </a:t>
                      </a:r>
                      <a:r>
                        <a:rPr lang="en-GB" sz="2000" dirty="0" err="1">
                          <a:latin typeface="Calibri"/>
                          <a:ea typeface="Calibri"/>
                          <a:cs typeface="Times New Roman"/>
                        </a:rPr>
                        <a:t>patrimonio</a:t>
                      </a:r>
                      <a:r>
                        <a:rPr lang="en-GB" sz="2000" dirty="0">
                          <a:latin typeface="Calibri"/>
                          <a:ea typeface="Calibri"/>
                          <a:cs typeface="Times New Roman"/>
                        </a:rPr>
                        <a:t> del </a:t>
                      </a:r>
                      <a:r>
                        <a:rPr lang="en-GB" sz="2000" dirty="0" err="1">
                          <a:latin typeface="Calibri"/>
                          <a:ea typeface="Calibri"/>
                          <a:cs typeface="Times New Roman"/>
                        </a:rPr>
                        <a:t>partito</a:t>
                      </a:r>
                      <a:r>
                        <a:rPr lang="en-GB" sz="2000" dirty="0">
                          <a:latin typeface="Calibri"/>
                          <a:ea typeface="Calibri"/>
                          <a:cs typeface="Times New Roman"/>
                        </a:rPr>
                        <a:t> </a:t>
                      </a:r>
                      <a:r>
                        <a:rPr lang="en-GB" sz="2000" dirty="0" err="1">
                          <a:latin typeface="Calibri"/>
                          <a:ea typeface="Calibri"/>
                          <a:cs typeface="Times New Roman"/>
                        </a:rPr>
                        <a:t>che</a:t>
                      </a:r>
                      <a:r>
                        <a:rPr lang="en-GB" sz="2000" dirty="0">
                          <a:latin typeface="Calibri"/>
                          <a:ea typeface="Calibri"/>
                          <a:cs typeface="Times New Roman"/>
                        </a:rPr>
                        <a:t> le </a:t>
                      </a:r>
                      <a:r>
                        <a:rPr lang="en-GB" sz="2000" dirty="0" err="1">
                          <a:latin typeface="Calibri"/>
                          <a:ea typeface="Calibri"/>
                          <a:cs typeface="Times New Roman"/>
                        </a:rPr>
                        <a:t>figlie</a:t>
                      </a:r>
                      <a:r>
                        <a:rPr lang="en-GB" sz="2000" dirty="0">
                          <a:latin typeface="Calibri"/>
                          <a:ea typeface="Calibri"/>
                          <a:cs typeface="Times New Roman"/>
                        </a:rPr>
                        <a:t> </a:t>
                      </a:r>
                      <a:r>
                        <a:rPr lang="en-GB" sz="2000" dirty="0" err="1">
                          <a:latin typeface="Calibri"/>
                          <a:ea typeface="Calibri"/>
                          <a:cs typeface="Times New Roman"/>
                        </a:rPr>
                        <a:t>dovrebbro</a:t>
                      </a:r>
                      <a:r>
                        <a:rPr lang="en-GB" sz="2000" dirty="0">
                          <a:latin typeface="Calibri"/>
                          <a:ea typeface="Calibri"/>
                          <a:cs typeface="Times New Roman"/>
                        </a:rPr>
                        <a:t> o </a:t>
                      </a:r>
                      <a:r>
                        <a:rPr lang="en-GB" sz="2000" dirty="0" err="1">
                          <a:latin typeface="Calibri"/>
                          <a:ea typeface="Calibri"/>
                          <a:cs typeface="Times New Roman"/>
                        </a:rPr>
                        <a:t>potrebbero</a:t>
                      </a:r>
                      <a:r>
                        <a:rPr lang="en-GB" sz="2000" dirty="0">
                          <a:latin typeface="Calibri"/>
                          <a:ea typeface="Calibri"/>
                          <a:cs typeface="Times New Roman"/>
                        </a:rPr>
                        <a:t> </a:t>
                      </a:r>
                      <a:r>
                        <a:rPr lang="en-GB" sz="2000" dirty="0" err="1">
                          <a:latin typeface="Calibri"/>
                          <a:ea typeface="Calibri"/>
                          <a:cs typeface="Times New Roman"/>
                        </a:rPr>
                        <a:t>sposare</a:t>
                      </a:r>
                      <a:r>
                        <a:rPr lang="en-GB" sz="2000" dirty="0">
                          <a:latin typeface="Calibri"/>
                          <a:ea typeface="Calibri"/>
                          <a:cs typeface="Times New Roman"/>
                        </a:rPr>
                        <a:t>. </a:t>
                      </a:r>
                    </a:p>
                    <a:p>
                      <a:pPr>
                        <a:lnSpc>
                          <a:spcPct val="115000"/>
                        </a:lnSpc>
                        <a:spcAft>
                          <a:spcPts val="0"/>
                        </a:spcAft>
                      </a:pPr>
                      <a:r>
                        <a:rPr lang="en-GB" sz="2000" dirty="0">
                          <a:latin typeface="Calibri"/>
                          <a:ea typeface="Calibri"/>
                          <a:cs typeface="Times New Roman"/>
                        </a:rPr>
                        <a:t>Mi </a:t>
                      </a:r>
                      <a:r>
                        <a:rPr lang="en-GB" sz="2000" dirty="0" err="1">
                          <a:latin typeface="Calibri"/>
                          <a:ea typeface="Calibri"/>
                          <a:cs typeface="Times New Roman"/>
                        </a:rPr>
                        <a:t>chiedo</a:t>
                      </a:r>
                      <a:r>
                        <a:rPr lang="en-GB" sz="2000" dirty="0">
                          <a:latin typeface="Calibri"/>
                          <a:ea typeface="Calibri"/>
                          <a:cs typeface="Times New Roman"/>
                        </a:rPr>
                        <a:t> come </a:t>
                      </a:r>
                      <a:r>
                        <a:rPr lang="en-GB" sz="2000" dirty="0" err="1">
                          <a:latin typeface="Calibri"/>
                          <a:ea typeface="Calibri"/>
                          <a:cs typeface="Times New Roman"/>
                        </a:rPr>
                        <a:t>avrei</a:t>
                      </a:r>
                      <a:r>
                        <a:rPr lang="en-GB" sz="2000" dirty="0">
                          <a:latin typeface="Calibri"/>
                          <a:ea typeface="Calibri"/>
                          <a:cs typeface="Times New Roman"/>
                        </a:rPr>
                        <a:t> agito con una </a:t>
                      </a:r>
                      <a:r>
                        <a:rPr lang="en-GB" sz="2000" dirty="0" err="1">
                          <a:latin typeface="Calibri"/>
                          <a:ea typeface="Calibri"/>
                          <a:cs typeface="Times New Roman"/>
                        </a:rPr>
                        <a:t>madre</a:t>
                      </a:r>
                      <a:r>
                        <a:rPr lang="en-GB" sz="2000" dirty="0">
                          <a:latin typeface="Calibri"/>
                          <a:ea typeface="Calibri"/>
                          <a:cs typeface="Times New Roman"/>
                        </a:rPr>
                        <a:t> del </a:t>
                      </a:r>
                      <a:r>
                        <a:rPr lang="en-GB" sz="2000" dirty="0" err="1">
                          <a:latin typeface="Calibri"/>
                          <a:ea typeface="Calibri"/>
                          <a:cs typeface="Times New Roman"/>
                        </a:rPr>
                        <a:t>genere</a:t>
                      </a:r>
                      <a:r>
                        <a:rPr lang="en-GB" sz="2000" dirty="0">
                          <a:latin typeface="Calibri"/>
                          <a:ea typeface="Calibri"/>
                          <a:cs typeface="Times New Roman"/>
                        </a:rPr>
                        <a:t>. </a:t>
                      </a:r>
                    </a:p>
                    <a:p>
                      <a:pPr>
                        <a:lnSpc>
                          <a:spcPct val="115000"/>
                        </a:lnSpc>
                        <a:spcAft>
                          <a:spcPts val="0"/>
                        </a:spcAft>
                      </a:pPr>
                      <a:r>
                        <a:rPr lang="en-GB" sz="2000" dirty="0" err="1">
                          <a:latin typeface="Calibri"/>
                          <a:ea typeface="Calibri"/>
                          <a:cs typeface="Times New Roman"/>
                        </a:rPr>
                        <a:t>Eppure</a:t>
                      </a:r>
                      <a:r>
                        <a:rPr lang="en-GB" sz="2000" dirty="0">
                          <a:latin typeface="Calibri"/>
                          <a:ea typeface="Calibri"/>
                          <a:cs typeface="Times New Roman"/>
                        </a:rPr>
                        <a:t> non mi </a:t>
                      </a:r>
                      <a:r>
                        <a:rPr lang="en-GB" sz="2000" dirty="0" err="1">
                          <a:latin typeface="Calibri"/>
                          <a:ea typeface="Calibri"/>
                          <a:cs typeface="Times New Roman"/>
                        </a:rPr>
                        <a:t>sento</a:t>
                      </a:r>
                      <a:r>
                        <a:rPr lang="en-GB" sz="2000" dirty="0">
                          <a:latin typeface="Calibri"/>
                          <a:ea typeface="Calibri"/>
                          <a:cs typeface="Times New Roman"/>
                        </a:rPr>
                        <a:t> di </a:t>
                      </a:r>
                      <a:r>
                        <a:rPr lang="en-GB" sz="2000" dirty="0" err="1">
                          <a:latin typeface="Calibri"/>
                          <a:ea typeface="Calibri"/>
                          <a:cs typeface="Times New Roman"/>
                        </a:rPr>
                        <a:t>biasimarla</a:t>
                      </a:r>
                      <a:r>
                        <a:rPr lang="en-GB" sz="2000" dirty="0">
                          <a:latin typeface="Calibri"/>
                          <a:ea typeface="Calibri"/>
                          <a:cs typeface="Times New Roman"/>
                        </a:rPr>
                        <a:t> del </a:t>
                      </a:r>
                      <a:r>
                        <a:rPr lang="en-GB" sz="2000" dirty="0" err="1">
                          <a:latin typeface="Calibri"/>
                          <a:ea typeface="Calibri"/>
                          <a:cs typeface="Times New Roman"/>
                        </a:rPr>
                        <a:t>tutto</a:t>
                      </a:r>
                      <a:r>
                        <a:rPr lang="en-GB" sz="2000" dirty="0">
                          <a:latin typeface="Calibri"/>
                          <a:ea typeface="Calibri"/>
                          <a:cs typeface="Times New Roman"/>
                        </a:rPr>
                        <a:t>. </a:t>
                      </a:r>
                      <a:r>
                        <a:rPr lang="en-GB" sz="2000" dirty="0" err="1">
                          <a:latin typeface="Calibri"/>
                          <a:ea typeface="Calibri"/>
                          <a:cs typeface="Times New Roman"/>
                        </a:rPr>
                        <a:t>D’altronde</a:t>
                      </a:r>
                      <a:r>
                        <a:rPr lang="en-GB" sz="2000" dirty="0">
                          <a:latin typeface="Calibri"/>
                          <a:ea typeface="Calibri"/>
                          <a:cs typeface="Times New Roman"/>
                        </a:rPr>
                        <a:t> </a:t>
                      </a:r>
                      <a:r>
                        <a:rPr lang="en-GB" sz="2000" dirty="0" err="1">
                          <a:latin typeface="Calibri"/>
                          <a:ea typeface="Calibri"/>
                          <a:cs typeface="Times New Roman"/>
                        </a:rPr>
                        <a:t>ella</a:t>
                      </a:r>
                      <a:r>
                        <a:rPr lang="en-GB" sz="2000" dirty="0">
                          <a:latin typeface="Calibri"/>
                          <a:ea typeface="Calibri"/>
                          <a:cs typeface="Times New Roman"/>
                        </a:rPr>
                        <a:t> è </a:t>
                      </a:r>
                      <a:r>
                        <a:rPr lang="en-GB" sz="2000" dirty="0" err="1">
                          <a:latin typeface="Calibri"/>
                          <a:ea typeface="Calibri"/>
                          <a:cs typeface="Times New Roman"/>
                        </a:rPr>
                        <a:t>nata</a:t>
                      </a:r>
                      <a:r>
                        <a:rPr lang="en-GB" sz="2000" dirty="0">
                          <a:latin typeface="Calibri"/>
                          <a:ea typeface="Calibri"/>
                          <a:cs typeface="Times New Roman"/>
                        </a:rPr>
                        <a:t> e </a:t>
                      </a:r>
                      <a:r>
                        <a:rPr lang="en-GB" sz="2000" dirty="0" err="1">
                          <a:latin typeface="Calibri"/>
                          <a:ea typeface="Calibri"/>
                          <a:cs typeface="Times New Roman"/>
                        </a:rPr>
                        <a:t>cresciuta</a:t>
                      </a:r>
                      <a:r>
                        <a:rPr lang="en-GB" sz="2000" dirty="0">
                          <a:latin typeface="Calibri"/>
                          <a:ea typeface="Calibri"/>
                          <a:cs typeface="Times New Roman"/>
                        </a:rPr>
                        <a:t> in una </a:t>
                      </a:r>
                      <a:r>
                        <a:rPr lang="en-GB" sz="2000" dirty="0" err="1">
                          <a:latin typeface="Calibri"/>
                          <a:ea typeface="Calibri"/>
                          <a:cs typeface="Times New Roman"/>
                        </a:rPr>
                        <a:t>società</a:t>
                      </a:r>
                      <a:r>
                        <a:rPr lang="en-GB" sz="2000" dirty="0">
                          <a:latin typeface="Calibri"/>
                          <a:ea typeface="Calibri"/>
                          <a:cs typeface="Times New Roman"/>
                        </a:rPr>
                        <a:t> </a:t>
                      </a:r>
                      <a:r>
                        <a:rPr lang="en-GB" sz="2000" dirty="0" err="1">
                          <a:latin typeface="Calibri"/>
                          <a:ea typeface="Calibri"/>
                          <a:cs typeface="Times New Roman"/>
                        </a:rPr>
                        <a:t>che</a:t>
                      </a:r>
                      <a:r>
                        <a:rPr lang="en-GB" sz="2000" dirty="0">
                          <a:latin typeface="Calibri"/>
                          <a:ea typeface="Calibri"/>
                          <a:cs typeface="Times New Roman"/>
                        </a:rPr>
                        <a:t> le ha </a:t>
                      </a:r>
                      <a:r>
                        <a:rPr lang="en-GB" sz="2000" dirty="0" err="1">
                          <a:latin typeface="Calibri"/>
                          <a:ea typeface="Calibri"/>
                          <a:cs typeface="Times New Roman"/>
                        </a:rPr>
                        <a:t>inculcato</a:t>
                      </a:r>
                      <a:r>
                        <a:rPr lang="en-GB" sz="2000" dirty="0">
                          <a:latin typeface="Calibri"/>
                          <a:ea typeface="Calibri"/>
                          <a:cs typeface="Times New Roman"/>
                        </a:rPr>
                        <a:t> </a:t>
                      </a:r>
                      <a:r>
                        <a:rPr lang="en-GB" sz="2000" dirty="0" err="1">
                          <a:latin typeface="Calibri"/>
                          <a:ea typeface="Calibri"/>
                          <a:cs typeface="Times New Roman"/>
                        </a:rPr>
                        <a:t>il</a:t>
                      </a:r>
                      <a:r>
                        <a:rPr lang="en-GB" sz="2000" dirty="0">
                          <a:latin typeface="Calibri"/>
                          <a:ea typeface="Calibri"/>
                          <a:cs typeface="Times New Roman"/>
                        </a:rPr>
                        <a:t> </a:t>
                      </a:r>
                      <a:r>
                        <a:rPr lang="en-GB" sz="2000" dirty="0" err="1">
                          <a:latin typeface="Calibri"/>
                          <a:ea typeface="Calibri"/>
                          <a:cs typeface="Times New Roman"/>
                        </a:rPr>
                        <a:t>matrimonio</a:t>
                      </a:r>
                      <a:r>
                        <a:rPr lang="en-GB" sz="2000" dirty="0">
                          <a:latin typeface="Calibri"/>
                          <a:ea typeface="Calibri"/>
                          <a:cs typeface="Times New Roman"/>
                        </a:rPr>
                        <a:t> come </a:t>
                      </a:r>
                      <a:r>
                        <a:rPr lang="en-GB" sz="2000" dirty="0" err="1">
                          <a:latin typeface="Calibri"/>
                          <a:ea typeface="Calibri"/>
                          <a:cs typeface="Times New Roman"/>
                        </a:rPr>
                        <a:t>unica</a:t>
                      </a:r>
                      <a:r>
                        <a:rPr lang="en-GB" sz="2000" dirty="0">
                          <a:latin typeface="Calibri"/>
                          <a:ea typeface="Calibri"/>
                          <a:cs typeface="Times New Roman"/>
                        </a:rPr>
                        <a:t> </a:t>
                      </a:r>
                      <a:r>
                        <a:rPr lang="en-GB" sz="2000" dirty="0" err="1">
                          <a:latin typeface="Calibri"/>
                          <a:ea typeface="Calibri"/>
                          <a:cs typeface="Times New Roman"/>
                        </a:rPr>
                        <a:t>prospettiva</a:t>
                      </a:r>
                      <a:r>
                        <a:rPr lang="en-GB" sz="2000" dirty="0">
                          <a:latin typeface="Calibri"/>
                          <a:ea typeface="Calibri"/>
                          <a:cs typeface="Times New Roman"/>
                        </a:rPr>
                        <a:t> di vita per una donna. Non </a:t>
                      </a:r>
                      <a:r>
                        <a:rPr lang="en-GB" sz="2000" dirty="0" err="1">
                          <a:latin typeface="Calibri"/>
                          <a:ea typeface="Calibri"/>
                          <a:cs typeface="Times New Roman"/>
                        </a:rPr>
                        <a:t>conosce</a:t>
                      </a:r>
                      <a:r>
                        <a:rPr lang="en-GB" sz="2000" dirty="0">
                          <a:latin typeface="Calibri"/>
                          <a:ea typeface="Calibri"/>
                          <a:cs typeface="Times New Roman"/>
                        </a:rPr>
                        <a:t> </a:t>
                      </a:r>
                      <a:r>
                        <a:rPr lang="en-GB" sz="2000" dirty="0" err="1">
                          <a:latin typeface="Calibri"/>
                          <a:ea typeface="Calibri"/>
                          <a:cs typeface="Times New Roman"/>
                        </a:rPr>
                        <a:t>altre</a:t>
                      </a:r>
                      <a:r>
                        <a:rPr lang="en-GB" sz="2000" dirty="0">
                          <a:latin typeface="Calibri"/>
                          <a:ea typeface="Calibri"/>
                          <a:cs typeface="Times New Roman"/>
                        </a:rPr>
                        <a:t> </a:t>
                      </a:r>
                      <a:r>
                        <a:rPr lang="en-GB" sz="2000" dirty="0" err="1">
                          <a:latin typeface="Calibri"/>
                          <a:ea typeface="Calibri"/>
                          <a:cs typeface="Times New Roman"/>
                        </a:rPr>
                        <a:t>prospettive</a:t>
                      </a:r>
                      <a:r>
                        <a:rPr lang="en-GB" sz="2000" dirty="0">
                          <a:latin typeface="Calibri"/>
                          <a:ea typeface="Calibri"/>
                          <a:cs typeface="Times New Roman"/>
                        </a:rPr>
                        <a:t> da </a:t>
                      </a:r>
                      <a:r>
                        <a:rPr lang="en-GB" sz="2000" dirty="0" err="1">
                          <a:latin typeface="Calibri"/>
                          <a:ea typeface="Calibri"/>
                          <a:cs typeface="Times New Roman"/>
                        </a:rPr>
                        <a:t>poter</a:t>
                      </a:r>
                      <a:r>
                        <a:rPr lang="en-GB" sz="2000" dirty="0">
                          <a:latin typeface="Calibri"/>
                          <a:ea typeface="Calibri"/>
                          <a:cs typeface="Times New Roman"/>
                        </a:rPr>
                        <a:t> </a:t>
                      </a:r>
                      <a:r>
                        <a:rPr lang="en-GB" sz="2000" dirty="0" err="1">
                          <a:latin typeface="Calibri"/>
                          <a:ea typeface="Calibri"/>
                          <a:cs typeface="Times New Roman"/>
                        </a:rPr>
                        <a:t>presentare</a:t>
                      </a:r>
                      <a:r>
                        <a:rPr lang="en-GB" sz="2000" dirty="0">
                          <a:latin typeface="Calibri"/>
                          <a:ea typeface="Calibri"/>
                          <a:cs typeface="Times New Roman"/>
                        </a:rPr>
                        <a:t> </a:t>
                      </a:r>
                      <a:r>
                        <a:rPr lang="en-GB" sz="2000" dirty="0" err="1">
                          <a:latin typeface="Calibri"/>
                          <a:ea typeface="Calibri"/>
                          <a:cs typeface="Times New Roman"/>
                        </a:rPr>
                        <a:t>alle</a:t>
                      </a:r>
                      <a:r>
                        <a:rPr lang="en-GB" sz="2000" dirty="0">
                          <a:latin typeface="Calibri"/>
                          <a:ea typeface="Calibri"/>
                          <a:cs typeface="Times New Roman"/>
                        </a:rPr>
                        <a:t> </a:t>
                      </a:r>
                      <a:r>
                        <a:rPr lang="en-GB" sz="2000" dirty="0" err="1">
                          <a:latin typeface="Calibri"/>
                          <a:ea typeface="Calibri"/>
                          <a:cs typeface="Times New Roman"/>
                        </a:rPr>
                        <a:t>figlie</a:t>
                      </a:r>
                      <a:r>
                        <a:rPr lang="en-GB" sz="2000" dirty="0">
                          <a:latin typeface="Calibri"/>
                          <a:ea typeface="Calibri"/>
                          <a:cs typeface="Times New Roman"/>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it-IT" sz="2000" dirty="0">
                          <a:latin typeface="Calibri"/>
                          <a:ea typeface="Calibri"/>
                          <a:cs typeface="Times New Roman"/>
                        </a:rPr>
                        <a:t>Stimolo (visivo, immagino la scena  all’interno di una dimora)- reazione (sbuffare)- emozione (esasperazione</a:t>
                      </a:r>
                      <a:r>
                        <a:rPr lang="it-IT" sz="2000" baseline="0" dirty="0">
                          <a:latin typeface="Calibri"/>
                          <a:ea typeface="Calibri"/>
                          <a:cs typeface="Times New Roman"/>
                        </a:rPr>
                        <a:t> /rabbia</a:t>
                      </a:r>
                      <a:r>
                        <a:rPr lang="it-IT" sz="2000" dirty="0">
                          <a:latin typeface="Calibri"/>
                          <a:ea typeface="Calibri"/>
                          <a:cs typeface="Times New Roman"/>
                        </a:rPr>
                        <a:t>).</a:t>
                      </a:r>
                      <a:endParaRPr lang="en-GB" sz="20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5018070-74E5-4645-81FB-3A4CBC02FE2C}"/>
              </a:ext>
            </a:extLst>
          </p:cNvPr>
          <p:cNvSpPr>
            <a:spLocks noGrp="1"/>
          </p:cNvSpPr>
          <p:nvPr>
            <p:ph type="title"/>
          </p:nvPr>
        </p:nvSpPr>
        <p:spPr>
          <a:xfrm>
            <a:off x="685801" y="609601"/>
            <a:ext cx="10131427" cy="4094921"/>
          </a:xfrm>
        </p:spPr>
        <p:txBody>
          <a:bodyPr>
            <a:normAutofit fontScale="90000"/>
          </a:bodyPr>
          <a:lstStyle/>
          <a:p>
            <a:r>
              <a:rPr lang="it-IT" sz="4400" i="1" u="sng" dirty="0"/>
              <a:t>«LETTERA AL PADRE» 1919.</a:t>
            </a:r>
            <a:br>
              <a:rPr lang="it-IT" sz="2000" dirty="0"/>
            </a:br>
            <a:r>
              <a:rPr lang="it-IT" sz="2000" dirty="0"/>
              <a:t>(…)</a:t>
            </a:r>
            <a:br>
              <a:rPr lang="it-IT" sz="2000" dirty="0"/>
            </a:br>
            <a:br>
              <a:rPr lang="it-IT" sz="2000" dirty="0"/>
            </a:br>
            <a:r>
              <a:rPr lang="it-IT" sz="2000" dirty="0"/>
              <a:t>Allora e dappertutto </a:t>
            </a:r>
            <a:r>
              <a:rPr lang="it-IT" sz="2000" u="sng" dirty="0">
                <a:solidFill>
                  <a:srgbClr val="FFFF00"/>
                </a:solidFill>
              </a:rPr>
              <a:t>avrei avuto bisogno di incoraggiamento</a:t>
            </a:r>
            <a:r>
              <a:rPr lang="it-IT" sz="2000" dirty="0"/>
              <a:t>. Già ero schiacciato dalla tua nuda fisicità. Ricordo ad esempio come, frequentemente, ci spogliavamo insieme in cabina. Io</a:t>
            </a:r>
            <a:r>
              <a:rPr lang="it-IT" sz="2000" b="1" u="sng" dirty="0"/>
              <a:t> magro, debole, sottile</a:t>
            </a:r>
            <a:r>
              <a:rPr lang="it-IT" sz="2000" dirty="0"/>
              <a:t>, tu forte, alto, massiccio. Già in cabina </a:t>
            </a:r>
            <a:r>
              <a:rPr lang="it-IT" sz="2000" b="1" u="sng" dirty="0"/>
              <a:t>mi sentivo miserabile</a:t>
            </a:r>
            <a:r>
              <a:rPr lang="it-IT" sz="2000" dirty="0"/>
              <a:t>, e non solo di fronte a te, ma di fronte a tutto il mondo, perché tu eri per me la misura di tutte le cose. Se però uscivamo dalla cabina davanti alla gente, e tu mi tenevi per mano, io che ero uno </a:t>
            </a:r>
            <a:r>
              <a:rPr lang="it-IT" sz="2000" u="sng" dirty="0"/>
              <a:t>scheletrino insicuro</a:t>
            </a:r>
            <a:r>
              <a:rPr lang="it-IT" sz="2000" dirty="0"/>
              <a:t>, a piedi nudi sulle assi, tremebondo davanti all'acqua, incapace di ripetere i movimenti che tu, con le migliori intenzioni ma in effetti con mia profonda vergogna, eseguivi nuotando, allora ero disperatissimo, e tutte le mie esperienze negative in tutti i campi in quegli istanti concordavano in modo grandioso.</a:t>
            </a:r>
            <a:br>
              <a:rPr lang="it-IT" sz="2000" dirty="0"/>
            </a:br>
            <a:endParaRPr lang="it-IT" sz="2000" dirty="0"/>
          </a:p>
        </p:txBody>
      </p:sp>
      <p:sp>
        <p:nvSpPr>
          <p:cNvPr id="3" name="Segnaposto testo 2">
            <a:extLst>
              <a:ext uri="{FF2B5EF4-FFF2-40B4-BE49-F238E27FC236}">
                <a16:creationId xmlns:a16="http://schemas.microsoft.com/office/drawing/2014/main" id="{3F9BA5D5-0646-4EC2-9199-70702A07FEF2}"/>
              </a:ext>
            </a:extLst>
          </p:cNvPr>
          <p:cNvSpPr>
            <a:spLocks noGrp="1"/>
          </p:cNvSpPr>
          <p:nvPr>
            <p:ph type="body" idx="1"/>
          </p:nvPr>
        </p:nvSpPr>
        <p:spPr>
          <a:xfrm>
            <a:off x="685800" y="4452730"/>
            <a:ext cx="10131428" cy="2252869"/>
          </a:xfrm>
        </p:spPr>
        <p:txBody>
          <a:bodyPr/>
          <a:lstStyle/>
          <a:p>
            <a:r>
              <a:rPr lang="it-IT" sz="2400" i="1" dirty="0"/>
              <a:t>Dalla Metamorfosi:</a:t>
            </a:r>
          </a:p>
          <a:p>
            <a:r>
              <a:rPr lang="it-IT" dirty="0"/>
              <a:t>…«Sta girando la chiave» Per Gregor questo era un notevole incoraggiamento; ma tutti </a:t>
            </a:r>
            <a:r>
              <a:rPr lang="it-IT" u="sng" dirty="0">
                <a:solidFill>
                  <a:srgbClr val="FFFF00"/>
                </a:solidFill>
              </a:rPr>
              <a:t>avrebbero dovuto esortarlo</a:t>
            </a:r>
            <a:r>
              <a:rPr lang="it-IT" dirty="0"/>
              <a:t>, anche il padre e la madre: « Forza, Gregor» </a:t>
            </a:r>
            <a:r>
              <a:rPr lang="it-IT" u="sng" dirty="0">
                <a:solidFill>
                  <a:srgbClr val="FFFF00"/>
                </a:solidFill>
              </a:rPr>
              <a:t>avrebbero dovuto gridare.</a:t>
            </a:r>
            <a:r>
              <a:rPr lang="it-IT" dirty="0"/>
              <a:t> « Vai avanti»…</a:t>
            </a:r>
          </a:p>
        </p:txBody>
      </p:sp>
    </p:spTree>
    <p:extLst>
      <p:ext uri="{BB962C8B-B14F-4D97-AF65-F5344CB8AC3E}">
        <p14:creationId xmlns:p14="http://schemas.microsoft.com/office/powerpoint/2010/main" val="213073061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FAF493E-1C17-4867-9F18-EC4380F609FA}"/>
              </a:ext>
            </a:extLst>
          </p:cNvPr>
          <p:cNvSpPr>
            <a:spLocks noGrp="1"/>
          </p:cNvSpPr>
          <p:nvPr>
            <p:ph type="title"/>
          </p:nvPr>
        </p:nvSpPr>
        <p:spPr>
          <a:xfrm>
            <a:off x="685801" y="300447"/>
            <a:ext cx="10131427" cy="4219302"/>
          </a:xfrm>
        </p:spPr>
        <p:txBody>
          <a:bodyPr>
            <a:normAutofit/>
          </a:bodyPr>
          <a:lstStyle/>
          <a:p>
            <a:r>
              <a:rPr lang="it-IT" sz="2000" dirty="0"/>
              <a:t>…E anche vero che praticamente non mi hai mai picchiato. </a:t>
            </a:r>
            <a:r>
              <a:rPr lang="it-IT" sz="2000" u="sng" dirty="0">
                <a:solidFill>
                  <a:srgbClr val="FFFF00"/>
                </a:solidFill>
              </a:rPr>
              <a:t>Ma gli urli, la tua faccia che diventava rossa, il subitaneo slacciare le bretelle, l'appoggiarle sulla spalliera della sedia</a:t>
            </a:r>
            <a:r>
              <a:rPr lang="it-IT" sz="2000" dirty="0"/>
              <a:t>, erano per me quasi peggio. E come quando uno deve essere impiccato. Se lo impiccano davvero, è morto, e tutto è finito. Ma se deve assistere a tutte le preparazioni per essere impiccato e solo quando gli fanno scorrere il cappio intorno al collo apprende di essere stato graziato, allora può soffrirne per tutta la vita. Inoltre dalle molte volte in cui, secondo l'opinione da te chiaramente manifestata, mi sarei meritato una scarica di botte ma le avevo evitate per un pelo grazie alla tua magnanimità ho ricavato soltanto un gran senso di colpa…</a:t>
            </a:r>
          </a:p>
        </p:txBody>
      </p:sp>
      <p:sp>
        <p:nvSpPr>
          <p:cNvPr id="3" name="Segnaposto testo 2">
            <a:extLst>
              <a:ext uri="{FF2B5EF4-FFF2-40B4-BE49-F238E27FC236}">
                <a16:creationId xmlns:a16="http://schemas.microsoft.com/office/drawing/2014/main" id="{35E1EC8F-D2EE-4A77-A395-BDA4FDD526FC}"/>
              </a:ext>
            </a:extLst>
          </p:cNvPr>
          <p:cNvSpPr>
            <a:spLocks noGrp="1"/>
          </p:cNvSpPr>
          <p:nvPr>
            <p:ph type="body" idx="1"/>
          </p:nvPr>
        </p:nvSpPr>
        <p:spPr>
          <a:xfrm>
            <a:off x="685800" y="4075612"/>
            <a:ext cx="10131428" cy="2586446"/>
          </a:xfrm>
        </p:spPr>
        <p:txBody>
          <a:bodyPr>
            <a:normAutofit/>
          </a:bodyPr>
          <a:lstStyle/>
          <a:p>
            <a:r>
              <a:rPr lang="it-IT" sz="2400" i="1" dirty="0"/>
              <a:t>Dalla Metamorfosi:</a:t>
            </a:r>
          </a:p>
          <a:p>
            <a:r>
              <a:rPr lang="it-IT" dirty="0"/>
              <a:t>(…)</a:t>
            </a:r>
          </a:p>
          <a:p>
            <a:r>
              <a:rPr lang="it-IT" dirty="0"/>
              <a:t>Il padre che sino a quel momento aveva saputo controllarsi abbastanza, di conseguenza, invece di correre dietro al procuratore o permettere a Gregor di raggiungere il suo intento, </a:t>
            </a:r>
            <a:r>
              <a:rPr lang="it-IT" u="sng" dirty="0">
                <a:solidFill>
                  <a:srgbClr val="FFFF00"/>
                </a:solidFill>
              </a:rPr>
              <a:t>afferrò con la destra il bastone che il procuratore aveva lasciato sulla sedia, mentre con la sinistra prese un giornale dal tavolo, poi battendo i piedi si dispose a ricacciare Gregor nella sua stanza</a:t>
            </a:r>
            <a:r>
              <a:rPr lang="it-IT" dirty="0"/>
              <a:t>(…)</a:t>
            </a:r>
          </a:p>
        </p:txBody>
      </p:sp>
    </p:spTree>
    <p:extLst>
      <p:ext uri="{BB962C8B-B14F-4D97-AF65-F5344CB8AC3E}">
        <p14:creationId xmlns:p14="http://schemas.microsoft.com/office/powerpoint/2010/main" val="338053222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67CF731-FC7E-462F-A779-7BFF8D1D7360}"/>
              </a:ext>
            </a:extLst>
          </p:cNvPr>
          <p:cNvSpPr>
            <a:spLocks noGrp="1"/>
          </p:cNvSpPr>
          <p:nvPr>
            <p:ph type="title"/>
          </p:nvPr>
        </p:nvSpPr>
        <p:spPr/>
        <p:txBody>
          <a:bodyPr/>
          <a:lstStyle/>
          <a:p>
            <a:r>
              <a:rPr lang="it-IT" dirty="0"/>
              <a:t>. (…)</a:t>
            </a:r>
            <a:r>
              <a:rPr lang="it-IT" sz="2400" dirty="0"/>
              <a:t>Ci sono stati anni in cui io, in piena salute, ho trascorso </a:t>
            </a:r>
            <a:r>
              <a:rPr lang="it-IT" sz="2400" u="sng" dirty="0">
                <a:solidFill>
                  <a:srgbClr val="FFFF00"/>
                </a:solidFill>
              </a:rPr>
              <a:t>più tempo in ozio sul divano di quanto</a:t>
            </a:r>
            <a:r>
              <a:rPr lang="it-IT" sz="2400" dirty="0"/>
              <a:t> tu abbia fatto in tutta la tua vita, malattie comprese. Quando fuggivo da te occupatissimo, era in massima parte </a:t>
            </a:r>
            <a:r>
              <a:rPr lang="it-IT" sz="2400" u="sng" dirty="0">
                <a:solidFill>
                  <a:srgbClr val="FFFF00"/>
                </a:solidFill>
              </a:rPr>
              <a:t>per andarmi a sdraiare in camera mia(…)</a:t>
            </a:r>
          </a:p>
        </p:txBody>
      </p:sp>
      <p:sp>
        <p:nvSpPr>
          <p:cNvPr id="3" name="Segnaposto testo 2">
            <a:extLst>
              <a:ext uri="{FF2B5EF4-FFF2-40B4-BE49-F238E27FC236}">
                <a16:creationId xmlns:a16="http://schemas.microsoft.com/office/drawing/2014/main" id="{F6B8C5EB-A3E1-4CED-8FAC-0CBCBD57C555}"/>
              </a:ext>
            </a:extLst>
          </p:cNvPr>
          <p:cNvSpPr>
            <a:spLocks noGrp="1"/>
          </p:cNvSpPr>
          <p:nvPr>
            <p:ph type="body" idx="1"/>
          </p:nvPr>
        </p:nvSpPr>
        <p:spPr>
          <a:xfrm>
            <a:off x="685800" y="4343399"/>
            <a:ext cx="10131428" cy="2097157"/>
          </a:xfrm>
        </p:spPr>
        <p:txBody>
          <a:bodyPr>
            <a:normAutofit/>
          </a:bodyPr>
          <a:lstStyle/>
          <a:p>
            <a:r>
              <a:rPr lang="it-IT" sz="2600" i="1" dirty="0"/>
              <a:t>Dalla Metamorfosi:</a:t>
            </a:r>
          </a:p>
          <a:p>
            <a:r>
              <a:rPr lang="it-IT" dirty="0"/>
              <a:t>(…) Tuttavia quella stanza dai soffitti alti in cui era costretto a giacere disteso sul pavimento lo intimoriva senza che egli sapesse farsene una ragione, perché era la stanza che abitava da cinque anni, e con un movimento quasi involontario e </a:t>
            </a:r>
            <a:r>
              <a:rPr lang="it-IT" u="sng" dirty="0">
                <a:solidFill>
                  <a:srgbClr val="FFFF00"/>
                </a:solidFill>
              </a:rPr>
              <a:t>una certa dose di vergogna si precipitò sotto il divano dove si sentì finalmente a proprio agio</a:t>
            </a:r>
          </a:p>
        </p:txBody>
      </p:sp>
    </p:spTree>
    <p:extLst>
      <p:ext uri="{BB962C8B-B14F-4D97-AF65-F5344CB8AC3E}">
        <p14:creationId xmlns:p14="http://schemas.microsoft.com/office/powerpoint/2010/main" val="310903698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D9F61C1-224E-4DF0-AD6A-BB70A7171BD3}"/>
              </a:ext>
            </a:extLst>
          </p:cNvPr>
          <p:cNvSpPr>
            <a:spLocks noGrp="1"/>
          </p:cNvSpPr>
          <p:nvPr>
            <p:ph type="title"/>
          </p:nvPr>
        </p:nvSpPr>
        <p:spPr>
          <a:xfrm>
            <a:off x="685801" y="1393371"/>
            <a:ext cx="10195559" cy="5203372"/>
          </a:xfrm>
        </p:spPr>
        <p:txBody>
          <a:bodyPr>
            <a:noAutofit/>
          </a:bodyPr>
          <a:lstStyle/>
          <a:p>
            <a:r>
              <a:rPr lang="it-IT" sz="2000" dirty="0"/>
              <a:t>«Mamma, mamma» bisbigliò </a:t>
            </a:r>
            <a:r>
              <a:rPr lang="it-IT" sz="2000" b="1" u="sng" dirty="0"/>
              <a:t>Gregor</a:t>
            </a:r>
            <a:r>
              <a:rPr lang="it-IT" sz="2000" dirty="0"/>
              <a:t> alzando lo sguardo verso di lei. Per un attimo aveva completamente scordato il procuratore; invece, alla vista del caffè che colava, non poté fare a meno di muovere le mascelle con uno scatto secco. Allora la madre ricominciò ad urlare, scappò dal tavolo e cadde tra le braccia </a:t>
            </a:r>
            <a:r>
              <a:rPr lang="it-IT" sz="2000" u="sng" dirty="0">
                <a:solidFill>
                  <a:srgbClr val="FFFF00"/>
                </a:solidFill>
              </a:rPr>
              <a:t>del padre che stava accorrendo</a:t>
            </a:r>
            <a:r>
              <a:rPr lang="it-IT" sz="2000" dirty="0"/>
              <a:t>. Ma </a:t>
            </a:r>
            <a:r>
              <a:rPr lang="it-IT" sz="2000" b="1" u="sng" dirty="0"/>
              <a:t>Gregor</a:t>
            </a:r>
            <a:r>
              <a:rPr lang="it-IT" sz="2000" dirty="0"/>
              <a:t> non aveva tempo per i suoi genitori(…) </a:t>
            </a:r>
            <a:r>
              <a:rPr lang="it-IT" sz="2000" b="1" u="sng" dirty="0"/>
              <a:t>Gregor</a:t>
            </a:r>
            <a:r>
              <a:rPr lang="it-IT" sz="2000" dirty="0"/>
              <a:t> prese la rincorsa per essere sicuro di raggiungerlo(…)  Purtroppo quella fuga del procuratore </a:t>
            </a:r>
            <a:r>
              <a:rPr lang="it-IT" sz="2000" u="sng" dirty="0">
                <a:solidFill>
                  <a:srgbClr val="FFFF00"/>
                </a:solidFill>
              </a:rPr>
              <a:t>sembrò sconvolgere completamente il padre </a:t>
            </a:r>
            <a:r>
              <a:rPr lang="it-IT" sz="2000" dirty="0"/>
              <a:t>che sino a quel momento aveva saputo controllarsi abbastanza, di conseguenza, invece di correre dietro al procuratore o permettere a </a:t>
            </a:r>
            <a:r>
              <a:rPr lang="it-IT" sz="2000" b="1" u="sng" dirty="0"/>
              <a:t>Gregor</a:t>
            </a:r>
            <a:r>
              <a:rPr lang="it-IT" sz="2000" dirty="0"/>
              <a:t> di raggiungere il suo intento, </a:t>
            </a:r>
            <a:r>
              <a:rPr lang="it-IT" sz="2000" u="sng" dirty="0">
                <a:solidFill>
                  <a:srgbClr val="FFFF00"/>
                </a:solidFill>
              </a:rPr>
              <a:t>afferrò con la destra il bastone </a:t>
            </a:r>
            <a:r>
              <a:rPr lang="it-IT" sz="2000" dirty="0"/>
              <a:t>che il procuratore aveva lasciato sulla sedia assieme al cappello e al soprabito, </a:t>
            </a:r>
            <a:r>
              <a:rPr lang="it-IT" sz="2000" u="sng" dirty="0">
                <a:solidFill>
                  <a:srgbClr val="FFFF00"/>
                </a:solidFill>
              </a:rPr>
              <a:t>mentre con la sinistra prese un giornale dal tavolo, </a:t>
            </a:r>
            <a:r>
              <a:rPr lang="it-IT" sz="2000" dirty="0"/>
              <a:t>poi battendo i piedi e agitando il bastone e il giornale </a:t>
            </a:r>
            <a:r>
              <a:rPr lang="it-IT" sz="2000" u="sng" dirty="0">
                <a:solidFill>
                  <a:srgbClr val="FFFF00"/>
                </a:solidFill>
              </a:rPr>
              <a:t>si dispose a ricacciare </a:t>
            </a:r>
            <a:r>
              <a:rPr lang="it-IT" sz="2000" b="1" u="sng" dirty="0"/>
              <a:t>Gregor</a:t>
            </a:r>
            <a:r>
              <a:rPr lang="it-IT" sz="2000" dirty="0"/>
              <a:t> nella sua stanza. </a:t>
            </a:r>
            <a:r>
              <a:rPr lang="it-IT" sz="2000" u="sng" dirty="0">
                <a:solidFill>
                  <a:srgbClr val="FFFF00"/>
                </a:solidFill>
              </a:rPr>
              <a:t>Le preghiere di </a:t>
            </a:r>
            <a:r>
              <a:rPr lang="it-IT" sz="2000" b="1" u="sng" dirty="0"/>
              <a:t>Gregor</a:t>
            </a:r>
            <a:r>
              <a:rPr lang="it-IT" sz="2000" u="sng" dirty="0">
                <a:solidFill>
                  <a:srgbClr val="FFFF00"/>
                </a:solidFill>
              </a:rPr>
              <a:t> non servirono, esse non  erano neppure capite, il padre continuava a battere i piedi sempre più forte</a:t>
            </a:r>
            <a:r>
              <a:rPr lang="it-IT" sz="2000" dirty="0"/>
              <a:t>(…)</a:t>
            </a:r>
            <a:br>
              <a:rPr lang="it-IT" sz="2000" dirty="0"/>
            </a:br>
            <a:r>
              <a:rPr lang="it-IT" sz="2000" u="sng" dirty="0">
                <a:solidFill>
                  <a:srgbClr val="FFFF00"/>
                </a:solidFill>
              </a:rPr>
              <a:t>Il padre continuava ad incalzare spietatamente </a:t>
            </a:r>
            <a:r>
              <a:rPr lang="it-IT" sz="2000" dirty="0"/>
              <a:t>emettendo dei sibili, </a:t>
            </a:r>
            <a:r>
              <a:rPr lang="it-IT" sz="2000" dirty="0">
                <a:solidFill>
                  <a:srgbClr val="FFFF00"/>
                </a:solidFill>
              </a:rPr>
              <a:t>pareva un pazzo</a:t>
            </a:r>
            <a:r>
              <a:rPr lang="it-IT" sz="2000" dirty="0"/>
              <a:t>. </a:t>
            </a:r>
            <a:r>
              <a:rPr lang="it-IT" sz="2000" b="1" u="sng" dirty="0"/>
              <a:t>Gregor </a:t>
            </a:r>
            <a:r>
              <a:rPr lang="it-IT" sz="2000" dirty="0"/>
              <a:t>non aveva alcuna pratica nel camminare all’indietro e andava piano. Se </a:t>
            </a:r>
            <a:r>
              <a:rPr lang="it-IT" sz="2000" b="1" u="sng" dirty="0"/>
              <a:t>Gregor </a:t>
            </a:r>
            <a:r>
              <a:rPr lang="it-IT" sz="2000" dirty="0"/>
              <a:t>avesse potuto voltarsi sarebbe arrivato subito nella stanza….Alla fine </a:t>
            </a:r>
            <a:r>
              <a:rPr lang="it-IT" sz="2000" b="1" u="sng" dirty="0"/>
              <a:t>Gregor </a:t>
            </a:r>
            <a:r>
              <a:rPr lang="it-IT" sz="2000" dirty="0"/>
              <a:t>non ebbe altra scelta…</a:t>
            </a:r>
            <a:r>
              <a:rPr lang="it-IT" sz="2000" b="1" u="sng" dirty="0"/>
              <a:t>Gregor</a:t>
            </a:r>
            <a:r>
              <a:rPr lang="it-IT" sz="2000" dirty="0"/>
              <a:t> si sentiva completamente frastornato…</a:t>
            </a:r>
          </a:p>
        </p:txBody>
      </p:sp>
      <p:sp>
        <p:nvSpPr>
          <p:cNvPr id="3" name="CasellaDiTesto 2">
            <a:extLst>
              <a:ext uri="{FF2B5EF4-FFF2-40B4-BE49-F238E27FC236}">
                <a16:creationId xmlns:a16="http://schemas.microsoft.com/office/drawing/2014/main" id="{C8542709-8E02-4A53-8617-9A26AF2E927D}"/>
              </a:ext>
            </a:extLst>
          </p:cNvPr>
          <p:cNvSpPr txBox="1"/>
          <p:nvPr/>
        </p:nvSpPr>
        <p:spPr>
          <a:xfrm>
            <a:off x="899886" y="319314"/>
            <a:ext cx="7620000" cy="707886"/>
          </a:xfrm>
          <a:prstGeom prst="rect">
            <a:avLst/>
          </a:prstGeom>
          <a:noFill/>
        </p:spPr>
        <p:txBody>
          <a:bodyPr wrap="square" rtlCol="0">
            <a:spAutoFit/>
          </a:bodyPr>
          <a:lstStyle/>
          <a:p>
            <a:r>
              <a:rPr lang="it-IT" sz="4000" i="1" dirty="0"/>
              <a:t>NOMINAZIONE…</a:t>
            </a:r>
          </a:p>
        </p:txBody>
      </p:sp>
    </p:spTree>
    <p:extLst>
      <p:ext uri="{BB962C8B-B14F-4D97-AF65-F5344CB8AC3E}">
        <p14:creationId xmlns:p14="http://schemas.microsoft.com/office/powerpoint/2010/main" val="388728264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28F56A4-5575-4B9A-A65F-983F4958FF9E}"/>
              </a:ext>
            </a:extLst>
          </p:cNvPr>
          <p:cNvSpPr>
            <a:spLocks noGrp="1"/>
          </p:cNvSpPr>
          <p:nvPr>
            <p:ph type="title"/>
          </p:nvPr>
        </p:nvSpPr>
        <p:spPr>
          <a:xfrm>
            <a:off x="685801" y="1828800"/>
            <a:ext cx="10131427" cy="1905000"/>
          </a:xfrm>
        </p:spPr>
        <p:txBody>
          <a:bodyPr>
            <a:normAutofit fontScale="90000"/>
          </a:bodyPr>
          <a:lstStyle/>
          <a:p>
            <a:r>
              <a:rPr lang="it-IT" dirty="0"/>
              <a:t> </a:t>
            </a:r>
            <a:r>
              <a:rPr lang="it-IT" sz="2200" dirty="0"/>
              <a:t>A tavola ci si doveva occupare solo del pasto, tu però ti tagliavi le unghie, facevi la punta alle matite, ti pulivi le orecchie con uno stuzzicadenti. Ti prego, padre, non fraintendermi, sarebbero stati di per sé particolari completamente insignificanti: per me </a:t>
            </a:r>
            <a:r>
              <a:rPr lang="it-IT" sz="2200" b="1" u="sng" dirty="0"/>
              <a:t>divennero schiaccianti </a:t>
            </a:r>
            <a:r>
              <a:rPr lang="it-IT" sz="2200" dirty="0"/>
              <a:t>soltanto perché tu, misura assoluta di tutte le cose, personalmente non ti attenevi ai comandamenti che mi imponevi. In questo modo il mondo per me risultò diviso in tre parti: una in cui vivevo io, lo </a:t>
            </a:r>
            <a:r>
              <a:rPr lang="it-IT" sz="2200" b="1" u="sng" dirty="0"/>
              <a:t>schiavo,</a:t>
            </a:r>
            <a:r>
              <a:rPr lang="it-IT" sz="2200" dirty="0"/>
              <a:t> sotto leggi che erano state escogitate </a:t>
            </a:r>
            <a:r>
              <a:rPr lang="it-IT" sz="2200" b="1" u="sng" dirty="0"/>
              <a:t>soltanto per me </a:t>
            </a:r>
            <a:r>
              <a:rPr lang="it-IT" sz="2200" dirty="0"/>
              <a:t>e che inoltre, non sapevo perché, non ero mai in grado di rispettare completamente; poi un secondo mondo, infinitamente distante dal mio, in cui vivevi tu, impegnato a governare, impartire ordini e andare in collera se non erano eseguiti; e infine un terzo mondo, dove il resto degli uomini vivevano felici, liberi da ordini e obbedienza</a:t>
            </a:r>
            <a:r>
              <a:rPr lang="it-IT" sz="2200" b="1" u="sng" dirty="0"/>
              <a:t>. Io ero costantemente in preda alla vergogna</a:t>
            </a:r>
            <a:r>
              <a:rPr lang="it-IT" sz="2200" dirty="0"/>
              <a:t>: o seguivo i tuoi ordini, ed era una </a:t>
            </a:r>
            <a:r>
              <a:rPr lang="it-IT" sz="2200" b="1" u="sng" dirty="0"/>
              <a:t>vergogna</a:t>
            </a:r>
            <a:r>
              <a:rPr lang="it-IT" sz="2200" dirty="0"/>
              <a:t> perché valevano soltanto per me, o </a:t>
            </a:r>
            <a:r>
              <a:rPr lang="it-IT" sz="2200" b="1" u="sng" dirty="0"/>
              <a:t>recalcitravo,</a:t>
            </a:r>
            <a:r>
              <a:rPr lang="it-IT" sz="2200" dirty="0"/>
              <a:t> e anche questa era una </a:t>
            </a:r>
            <a:r>
              <a:rPr lang="it-IT" sz="2200" b="1" u="sng" dirty="0"/>
              <a:t>vergogna, </a:t>
            </a:r>
            <a:r>
              <a:rPr lang="it-IT" sz="2200" dirty="0"/>
              <a:t>perché non si poteva </a:t>
            </a:r>
            <a:r>
              <a:rPr lang="it-IT" sz="2200" b="1" u="sng" dirty="0"/>
              <a:t>recalcitrare</a:t>
            </a:r>
            <a:r>
              <a:rPr lang="it-IT" sz="2200" dirty="0"/>
              <a:t> davanti a te, o non riuscivo a seguirli, perché ad esempio non avevo la tua forza, il tuo appetito, la tua abilità, per quanto tu pretendessi quella data cosa da me come ovvia; e questa era comunque la </a:t>
            </a:r>
            <a:r>
              <a:rPr lang="it-IT" sz="2200" b="1" u="sng" dirty="0"/>
              <a:t>vergogna</a:t>
            </a:r>
            <a:r>
              <a:rPr lang="it-IT" sz="2200" dirty="0"/>
              <a:t> più grande.</a:t>
            </a:r>
          </a:p>
        </p:txBody>
      </p:sp>
      <p:sp>
        <p:nvSpPr>
          <p:cNvPr id="3" name="Segnaposto testo 2">
            <a:extLst>
              <a:ext uri="{FF2B5EF4-FFF2-40B4-BE49-F238E27FC236}">
                <a16:creationId xmlns:a16="http://schemas.microsoft.com/office/drawing/2014/main" id="{C1F725FE-CF0C-4FCD-BA40-335C937B7568}"/>
              </a:ext>
            </a:extLst>
          </p:cNvPr>
          <p:cNvSpPr>
            <a:spLocks noGrp="1"/>
          </p:cNvSpPr>
          <p:nvPr>
            <p:ph type="body" idx="1"/>
          </p:nvPr>
        </p:nvSpPr>
        <p:spPr>
          <a:xfrm>
            <a:off x="685799" y="5300869"/>
            <a:ext cx="10131428" cy="947530"/>
          </a:xfrm>
        </p:spPr>
        <p:txBody>
          <a:bodyPr/>
          <a:lstStyle/>
          <a:p>
            <a:endParaRPr lang="it-IT" dirty="0"/>
          </a:p>
        </p:txBody>
      </p:sp>
    </p:spTree>
    <p:extLst>
      <p:ext uri="{BB962C8B-B14F-4D97-AF65-F5344CB8AC3E}">
        <p14:creationId xmlns:p14="http://schemas.microsoft.com/office/powerpoint/2010/main" val="9944636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6FFFE72-1D12-4BE7-B60A-9E1C45DB89A7}"/>
              </a:ext>
            </a:extLst>
          </p:cNvPr>
          <p:cNvSpPr>
            <a:spLocks noGrp="1"/>
          </p:cNvSpPr>
          <p:nvPr>
            <p:ph type="title"/>
          </p:nvPr>
        </p:nvSpPr>
        <p:spPr>
          <a:xfrm>
            <a:off x="447262" y="1"/>
            <a:ext cx="10131427" cy="4386469"/>
          </a:xfrm>
        </p:spPr>
        <p:txBody>
          <a:bodyPr>
            <a:noAutofit/>
          </a:bodyPr>
          <a:lstStyle/>
          <a:p>
            <a:r>
              <a:rPr lang="it-IT" sz="2000" dirty="0"/>
              <a:t>(…)Ma poiché non ero sicuro di niente, avevo bisogno ad ogni momento di una nuova conferma della mia esistenza, niente era veramente e indubbiamente di mia esclusiva proprietà, proprietà che fosse determinata univocamente da me, così </a:t>
            </a:r>
            <a:r>
              <a:rPr lang="it-IT" sz="2000" u="sng" dirty="0">
                <a:solidFill>
                  <a:srgbClr val="FFFF00"/>
                </a:solidFill>
              </a:rPr>
              <a:t>divenni naturalmente insicuro anche della cosa a me più vicina, il mio stesso corpo</a:t>
            </a:r>
            <a:r>
              <a:rPr lang="it-IT" sz="2000" dirty="0"/>
              <a:t>; crebbi molto in altezza ma non sapevo che farmene, il carico era troppo pesante </a:t>
            </a:r>
            <a:r>
              <a:rPr lang="it-IT" sz="2000" u="sng" dirty="0">
                <a:solidFill>
                  <a:srgbClr val="FFFF00"/>
                </a:solidFill>
              </a:rPr>
              <a:t>la schiena si curvò</a:t>
            </a:r>
            <a:r>
              <a:rPr lang="it-IT" sz="2000" dirty="0"/>
              <a:t>; </a:t>
            </a:r>
            <a:r>
              <a:rPr lang="it-IT" sz="2000" u="sng" dirty="0">
                <a:solidFill>
                  <a:srgbClr val="FFFF00"/>
                </a:solidFill>
              </a:rPr>
              <a:t>non osavo quasi muovermi</a:t>
            </a:r>
            <a:r>
              <a:rPr lang="it-IT" sz="2000" dirty="0"/>
              <a:t> o addirittura fare ginnastica, rimasi debole; se tutto quello di cui ancora disponevo sorprendeva, quasi fosse un miracolo, ad esempio la mia buona digestione, questo bastava a farmela perdere, e così era aperta la strada per ogni ipocondria, finché per lo sforzo sovrumano di volermi sposare (tornerò a parlarne) mi è uscito sangue dai polmoni, cosa della quale può essere in parte responsabile anche l'appartamento nel palazzo </a:t>
            </a:r>
            <a:r>
              <a:rPr lang="it-IT" sz="2000" dirty="0" err="1"/>
              <a:t>Schonbirn</a:t>
            </a:r>
            <a:r>
              <a:rPr lang="it-IT" sz="2000" dirty="0"/>
              <a:t>, che però mi serviva solo perché credevo di averne bisogno per scrivere, e così è attinente a questa lettera. Quindi tutto ciò non è dovuto al superlavoro, come tu immagini da sempre. Ci sono stati anni in cui io, in piena salute, ho trascorso più tempo in ozio </a:t>
            </a:r>
            <a:r>
              <a:rPr lang="it-IT" sz="2000" u="sng" dirty="0">
                <a:solidFill>
                  <a:srgbClr val="FFFF00"/>
                </a:solidFill>
              </a:rPr>
              <a:t>sul divano </a:t>
            </a:r>
            <a:r>
              <a:rPr lang="it-IT" sz="2000" dirty="0"/>
              <a:t>di quanto tu abbia fatto in tutta la tua vita, malattie comprese. Quando </a:t>
            </a:r>
            <a:r>
              <a:rPr lang="it-IT" sz="2000" b="1" dirty="0">
                <a:solidFill>
                  <a:srgbClr val="FFFF00"/>
                </a:solidFill>
              </a:rPr>
              <a:t>fuggivo </a:t>
            </a:r>
            <a:r>
              <a:rPr lang="it-IT" sz="2000" dirty="0"/>
              <a:t>da te occupatissimo, era in massima parte </a:t>
            </a:r>
            <a:r>
              <a:rPr lang="it-IT" sz="2000" u="sng" dirty="0">
                <a:solidFill>
                  <a:srgbClr val="FFFF00"/>
                </a:solidFill>
              </a:rPr>
              <a:t>per andarmi a sdraiare in camera mia.</a:t>
            </a:r>
          </a:p>
        </p:txBody>
      </p:sp>
      <p:sp>
        <p:nvSpPr>
          <p:cNvPr id="3" name="CasellaDiTesto 2">
            <a:extLst>
              <a:ext uri="{FF2B5EF4-FFF2-40B4-BE49-F238E27FC236}">
                <a16:creationId xmlns:a16="http://schemas.microsoft.com/office/drawing/2014/main" id="{9EE4ECF5-4EDA-4221-A12F-DE939BD8406E}"/>
              </a:ext>
            </a:extLst>
          </p:cNvPr>
          <p:cNvSpPr txBox="1"/>
          <p:nvPr/>
        </p:nvSpPr>
        <p:spPr>
          <a:xfrm>
            <a:off x="447262" y="4518898"/>
            <a:ext cx="9687339" cy="2400657"/>
          </a:xfrm>
          <a:prstGeom prst="rect">
            <a:avLst/>
          </a:prstGeom>
          <a:noFill/>
        </p:spPr>
        <p:txBody>
          <a:bodyPr wrap="square" rtlCol="0">
            <a:spAutoFit/>
          </a:bodyPr>
          <a:lstStyle/>
          <a:p>
            <a:r>
              <a:rPr lang="it-IT" sz="2400" i="1" dirty="0"/>
              <a:t>Dalla Metamorfosi:</a:t>
            </a:r>
          </a:p>
          <a:p>
            <a:r>
              <a:rPr lang="it-IT" dirty="0"/>
              <a:t>(…) Il </a:t>
            </a:r>
            <a:r>
              <a:rPr lang="it-IT" u="sng" dirty="0">
                <a:solidFill>
                  <a:srgbClr val="FFFF00"/>
                </a:solidFill>
              </a:rPr>
              <a:t>suo chiodo fisso</a:t>
            </a:r>
            <a:r>
              <a:rPr lang="it-IT" dirty="0"/>
              <a:t>( del padre) era che Gregor dovesse tornare nella sua stanza il più presto possibile. </a:t>
            </a:r>
            <a:r>
              <a:rPr lang="it-IT" u="sng" dirty="0">
                <a:solidFill>
                  <a:srgbClr val="FFFF00"/>
                </a:solidFill>
              </a:rPr>
              <a:t>Non avrebbe mai tollerato</a:t>
            </a:r>
            <a:r>
              <a:rPr lang="it-IT" dirty="0"/>
              <a:t> i complicati preparativi di cui Gregor aveva </a:t>
            </a:r>
            <a:r>
              <a:rPr lang="it-IT" u="sng" dirty="0">
                <a:solidFill>
                  <a:srgbClr val="FFFF00"/>
                </a:solidFill>
              </a:rPr>
              <a:t>bisogno per assumere una posizione eretta</a:t>
            </a:r>
            <a:r>
              <a:rPr lang="it-IT" dirty="0"/>
              <a:t> grazie alla quale sarebbe sgusciato senza intoppi. Invece, continuava a spingere Gregor avanti, </a:t>
            </a:r>
            <a:r>
              <a:rPr lang="it-IT" u="sng" dirty="0">
                <a:solidFill>
                  <a:srgbClr val="FFFF00"/>
                </a:solidFill>
              </a:rPr>
              <a:t>facendo un rumore infernale</a:t>
            </a:r>
            <a:r>
              <a:rPr lang="it-IT" dirty="0"/>
              <a:t>, come se non ci fosse nessun impedimento(…)</a:t>
            </a:r>
          </a:p>
          <a:p>
            <a:r>
              <a:rPr lang="it-IT" dirty="0"/>
              <a:t>(…) Fu allora che il padre gli dette da dietro uno spintone che </a:t>
            </a:r>
            <a:r>
              <a:rPr lang="it-IT" u="sng" dirty="0">
                <a:solidFill>
                  <a:srgbClr val="FFFF00"/>
                </a:solidFill>
              </a:rPr>
              <a:t>lo fece rimuovere </a:t>
            </a:r>
            <a:r>
              <a:rPr lang="it-IT" dirty="0"/>
              <a:t>ed egli </a:t>
            </a:r>
            <a:r>
              <a:rPr lang="it-IT" u="sng" dirty="0">
                <a:solidFill>
                  <a:srgbClr val="FFFF00"/>
                </a:solidFill>
              </a:rPr>
              <a:t>volò</a:t>
            </a:r>
            <a:r>
              <a:rPr lang="it-IT" dirty="0"/>
              <a:t> dentro la sua stanza sanguinando abbondantemente. La porta </a:t>
            </a:r>
            <a:r>
              <a:rPr lang="it-IT" u="sng" dirty="0">
                <a:solidFill>
                  <a:srgbClr val="FFFF00"/>
                </a:solidFill>
              </a:rPr>
              <a:t>fu sbattuta </a:t>
            </a:r>
            <a:r>
              <a:rPr lang="it-IT" dirty="0"/>
              <a:t>col bastone, </a:t>
            </a:r>
            <a:r>
              <a:rPr lang="it-IT" u="sng" dirty="0">
                <a:solidFill>
                  <a:srgbClr val="FFFF00"/>
                </a:solidFill>
              </a:rPr>
              <a:t>poi fu silenzio</a:t>
            </a:r>
            <a:r>
              <a:rPr lang="it-IT" dirty="0"/>
              <a:t>(…)</a:t>
            </a:r>
          </a:p>
          <a:p>
            <a:endParaRPr lang="it-IT" dirty="0"/>
          </a:p>
        </p:txBody>
      </p:sp>
    </p:spTree>
    <p:extLst>
      <p:ext uri="{BB962C8B-B14F-4D97-AF65-F5344CB8AC3E}">
        <p14:creationId xmlns:p14="http://schemas.microsoft.com/office/powerpoint/2010/main" val="199684329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61FE417-E750-4F3A-A10B-92F370BFF7FE}"/>
              </a:ext>
            </a:extLst>
          </p:cNvPr>
          <p:cNvSpPr>
            <a:spLocks noGrp="1"/>
          </p:cNvSpPr>
          <p:nvPr>
            <p:ph type="title"/>
          </p:nvPr>
        </p:nvSpPr>
        <p:spPr/>
        <p:txBody>
          <a:bodyPr/>
          <a:lstStyle/>
          <a:p>
            <a:endParaRPr lang="it-IT"/>
          </a:p>
        </p:txBody>
      </p:sp>
      <p:sp>
        <p:nvSpPr>
          <p:cNvPr id="3" name="Segnaposto contenuto 2">
            <a:extLst>
              <a:ext uri="{FF2B5EF4-FFF2-40B4-BE49-F238E27FC236}">
                <a16:creationId xmlns:a16="http://schemas.microsoft.com/office/drawing/2014/main" id="{6931BC07-97A5-49E2-947C-C7510788F181}"/>
              </a:ext>
            </a:extLst>
          </p:cNvPr>
          <p:cNvSpPr>
            <a:spLocks noGrp="1"/>
          </p:cNvSpPr>
          <p:nvPr>
            <p:ph idx="1"/>
          </p:nvPr>
        </p:nvSpPr>
        <p:spPr/>
        <p:txBody>
          <a:bodyPr/>
          <a:lstStyle/>
          <a:p>
            <a:r>
              <a:rPr lang="it-IT" dirty="0"/>
              <a:t> …«Gregor è malato. Presto dal dottore. Hai sentito parlare Gregor?» « </a:t>
            </a:r>
            <a:r>
              <a:rPr lang="it-IT" b="1" u="sng" dirty="0">
                <a:solidFill>
                  <a:srgbClr val="FFFF00"/>
                </a:solidFill>
              </a:rPr>
              <a:t>Era una voce animalesca</a:t>
            </a:r>
            <a:r>
              <a:rPr lang="it-IT" dirty="0"/>
              <a:t>» disse il procuratore in tono straordinariamente basso se confrontato </a:t>
            </a:r>
            <a:r>
              <a:rPr lang="it-IT" b="1" u="sng" dirty="0">
                <a:solidFill>
                  <a:srgbClr val="FFFF00"/>
                </a:solidFill>
              </a:rPr>
              <a:t>alle grida</a:t>
            </a:r>
            <a:r>
              <a:rPr lang="it-IT" dirty="0"/>
              <a:t> della mamma…. Gregor però era diventato più tranquillo. </a:t>
            </a:r>
            <a:r>
              <a:rPr lang="it-IT" b="1" u="sng" dirty="0">
                <a:solidFill>
                  <a:srgbClr val="FFFF00"/>
                </a:solidFill>
              </a:rPr>
              <a:t>Allora non riuscivano più a capire le sue parole</a:t>
            </a:r>
            <a:r>
              <a:rPr lang="it-IT" dirty="0"/>
              <a:t>, </a:t>
            </a:r>
            <a:r>
              <a:rPr lang="it-IT" b="1" u="sng" dirty="0">
                <a:solidFill>
                  <a:srgbClr val="FFFF00"/>
                </a:solidFill>
              </a:rPr>
              <a:t>sebbene gli sembrassero abbastanza chiare</a:t>
            </a:r>
            <a:r>
              <a:rPr lang="it-IT" dirty="0"/>
              <a:t>, anzi più chiare di prima, forse perché incominciava a farsi l’orecchio. Tuttavia s’erano ormai persuasi che qualcosa non andava ed erano pronti ad aiutarlo….intanto nella stanza vicina </a:t>
            </a:r>
            <a:r>
              <a:rPr lang="it-IT" b="1" u="sng" dirty="0">
                <a:solidFill>
                  <a:srgbClr val="FFFF00"/>
                </a:solidFill>
              </a:rPr>
              <a:t>si era fatto di nuovo silenzio</a:t>
            </a:r>
          </a:p>
        </p:txBody>
      </p:sp>
    </p:spTree>
    <p:extLst>
      <p:ext uri="{BB962C8B-B14F-4D97-AF65-F5344CB8AC3E}">
        <p14:creationId xmlns:p14="http://schemas.microsoft.com/office/powerpoint/2010/main" val="9377730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511E40F5-5B5B-435A-B379-BDCA80E4E18C}"/>
              </a:ext>
            </a:extLst>
          </p:cNvPr>
          <p:cNvSpPr>
            <a:spLocks noGrp="1"/>
          </p:cNvSpPr>
          <p:nvPr>
            <p:ph idx="1"/>
          </p:nvPr>
        </p:nvSpPr>
        <p:spPr>
          <a:xfrm>
            <a:off x="685801" y="384313"/>
            <a:ext cx="11108634" cy="6149009"/>
          </a:xfrm>
        </p:spPr>
        <p:txBody>
          <a:bodyPr>
            <a:normAutofit/>
          </a:bodyPr>
          <a:lstStyle/>
          <a:p>
            <a:r>
              <a:rPr lang="it-IT" sz="3200" dirty="0"/>
              <a:t> CERTE IMMAGINI POSSONO SUSCITARE IN MANIERA ISTANTANEA E PALESE CERTE </a:t>
            </a:r>
            <a:r>
              <a:rPr lang="it-IT" sz="3200" b="1" u="sng" dirty="0"/>
              <a:t>EMOZONI </a:t>
            </a:r>
            <a:r>
              <a:rPr lang="it-IT" sz="3200" dirty="0"/>
              <a:t>CHE HANNO UN IMPATTO FORTE E CHIARO  SUL NOSTRO CORPO. </a:t>
            </a:r>
            <a:r>
              <a:rPr lang="it-IT" sz="3200" b="1" u="sng" dirty="0"/>
              <a:t>IL NOSTRO SCOPO</a:t>
            </a:r>
            <a:r>
              <a:rPr lang="it-IT" sz="3200" dirty="0"/>
              <a:t>, IN QUESTO LAVORO DI ANALISI, E’ STATO, INVECE, QUELLO DI MONITORARE LE EMOZIONI DETTATE DA UN ALTRO MEZZO ALTRETTANTO COMUNICATIVO: UN TESTO LETTERARIO. </a:t>
            </a:r>
          </a:p>
        </p:txBody>
      </p:sp>
    </p:spTree>
    <p:extLst>
      <p:ext uri="{BB962C8B-B14F-4D97-AF65-F5344CB8AC3E}">
        <p14:creationId xmlns:p14="http://schemas.microsoft.com/office/powerpoint/2010/main" val="85363440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0A0DFA9-CAE3-4F0A-9E66-676C26ACE4C9}"/>
              </a:ext>
            </a:extLst>
          </p:cNvPr>
          <p:cNvSpPr>
            <a:spLocks noGrp="1"/>
          </p:cNvSpPr>
          <p:nvPr>
            <p:ph type="title"/>
          </p:nvPr>
        </p:nvSpPr>
        <p:spPr>
          <a:xfrm>
            <a:off x="685801" y="1"/>
            <a:ext cx="10131427" cy="1364566"/>
          </a:xfrm>
        </p:spPr>
        <p:txBody>
          <a:bodyPr>
            <a:normAutofit/>
          </a:bodyPr>
          <a:lstStyle/>
          <a:p>
            <a:r>
              <a:rPr lang="it-IT" sz="4400" b="1" i="1" dirty="0"/>
              <a:t>DIMENSIONE DIALOGICA IN KAFKA</a:t>
            </a:r>
          </a:p>
        </p:txBody>
      </p:sp>
      <p:sp>
        <p:nvSpPr>
          <p:cNvPr id="3" name="Segnaposto testo 2">
            <a:extLst>
              <a:ext uri="{FF2B5EF4-FFF2-40B4-BE49-F238E27FC236}">
                <a16:creationId xmlns:a16="http://schemas.microsoft.com/office/drawing/2014/main" id="{B486DA37-F9C0-4340-9C8C-3F4F3E96301B}"/>
              </a:ext>
            </a:extLst>
          </p:cNvPr>
          <p:cNvSpPr>
            <a:spLocks noGrp="1"/>
          </p:cNvSpPr>
          <p:nvPr>
            <p:ph type="body" idx="1"/>
          </p:nvPr>
        </p:nvSpPr>
        <p:spPr>
          <a:xfrm>
            <a:off x="685800" y="1364567"/>
            <a:ext cx="10131428" cy="5176910"/>
          </a:xfrm>
        </p:spPr>
        <p:txBody>
          <a:bodyPr>
            <a:normAutofit fontScale="92500" lnSpcReduction="10000"/>
          </a:bodyPr>
          <a:lstStyle/>
          <a:p>
            <a:r>
              <a:rPr lang="it-IT" dirty="0"/>
              <a:t>…Dalla porta di destra la sorella bisbigliò per avvertire Gregor: « Senti, è venuto il procuratore». « Lo so» disse Gregor fra sé</a:t>
            </a:r>
            <a:r>
              <a:rPr lang="it-IT" b="1" u="sng" dirty="0">
                <a:solidFill>
                  <a:srgbClr val="FFFF00"/>
                </a:solidFill>
              </a:rPr>
              <a:t>, però non aveva il coraggio di alzare la voce al punto di farsi udire dalla sorella.</a:t>
            </a:r>
          </a:p>
          <a:p>
            <a:r>
              <a:rPr lang="it-IT" dirty="0"/>
              <a:t>« Gregor» ora disse il padre dalla stanza di sinistra « è venuto il signor procuratore per sapere perché non sei partito con il treno del mattino. Non sappiamo che cosa dobbiamo dirgli. Inoltre vuol parlare con te personalmente. Perciò apri la porta per piacere. Egli avrà anche la bontà di scusare il disordine della stanza». « Buon giorno, signor </a:t>
            </a:r>
            <a:r>
              <a:rPr lang="it-IT" dirty="0" err="1"/>
              <a:t>Samsa</a:t>
            </a:r>
            <a:r>
              <a:rPr lang="it-IT" dirty="0"/>
              <a:t>» interloquì il procuratore il tono amichevole. « </a:t>
            </a:r>
            <a:r>
              <a:rPr lang="it-IT" b="1" u="sng" dirty="0">
                <a:solidFill>
                  <a:srgbClr val="FFFF00"/>
                </a:solidFill>
                <a:effectLst>
                  <a:outerShdw blurRad="38100" dist="38100" dir="2700000" algn="tl">
                    <a:srgbClr val="000000">
                      <a:alpha val="43137"/>
                    </a:srgbClr>
                  </a:outerShdw>
                </a:effectLst>
              </a:rPr>
              <a:t>Non si sente bene</a:t>
            </a:r>
            <a:r>
              <a:rPr lang="it-IT" dirty="0"/>
              <a:t>» disse la madre al procuratore, mentre il padre continuava a parlare alla porta. « </a:t>
            </a:r>
            <a:r>
              <a:rPr lang="it-IT" b="1" u="sng" dirty="0">
                <a:solidFill>
                  <a:srgbClr val="FFFF00"/>
                </a:solidFill>
              </a:rPr>
              <a:t>Non si sente bene,</a:t>
            </a:r>
            <a:r>
              <a:rPr lang="it-IT" dirty="0"/>
              <a:t> mi creda, signor Procuratore. Altrimenti Gregor non avrebbe potuto perdere il treno. Il ragazzo non pensa ad altro che al lavoro. M’arrabbio persino perché non esce la sera ; ora è stato quasi otto giorni qui in città, ma ha trascorso tutte le serate in casa . Sta seduto li al tavolo da noi e legge il giornale in silenzio o studia l’orario ferroviario. E’ già una distrazione per lui quando lavora con il traforo. Per esempio, nel corso di tre sere ha intagliato una cornicetta; vedrà quant’è graziosa! E ‘ appesa nella sua stanza, potrà vederla subito non appena Gregor aprirà la porta. D’altra parte sono davvero contenta che lei sia qui, signor procuratore; da soli non saremmo riusciti a convincere Gregor ad aprire; è cosi cocciuto e certamente non si sente bene, anche se stamattina l’ha negato»… « Insomma può venire da te il signor procuratore?» chiese il padre </a:t>
            </a:r>
            <a:r>
              <a:rPr lang="it-IT" b="1" u="sng" dirty="0">
                <a:solidFill>
                  <a:srgbClr val="FFFF00"/>
                </a:solidFill>
              </a:rPr>
              <a:t>impaziente</a:t>
            </a:r>
            <a:r>
              <a:rPr lang="it-IT" dirty="0"/>
              <a:t> bussando </a:t>
            </a:r>
            <a:r>
              <a:rPr lang="it-IT" b="1" u="sng" dirty="0">
                <a:solidFill>
                  <a:srgbClr val="FFFF00"/>
                </a:solidFill>
              </a:rPr>
              <a:t>di nuovo </a:t>
            </a:r>
            <a:r>
              <a:rPr lang="it-IT" dirty="0"/>
              <a:t>alla porta. « NO» rispose Gregor. Nella camera a sinistra si fece </a:t>
            </a:r>
            <a:r>
              <a:rPr lang="it-IT" b="1" u="sng" dirty="0">
                <a:solidFill>
                  <a:srgbClr val="FFFF00"/>
                </a:solidFill>
              </a:rPr>
              <a:t>un silenzio penoso</a:t>
            </a:r>
            <a:r>
              <a:rPr lang="it-IT" dirty="0"/>
              <a:t>, nella camera a destra la sorella si mise a piangere.</a:t>
            </a:r>
          </a:p>
        </p:txBody>
      </p:sp>
    </p:spTree>
    <p:extLst>
      <p:ext uri="{BB962C8B-B14F-4D97-AF65-F5344CB8AC3E}">
        <p14:creationId xmlns:p14="http://schemas.microsoft.com/office/powerpoint/2010/main" val="128045036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9FAFDF0-015E-4670-A49B-7C9EF8B2736D}"/>
              </a:ext>
            </a:extLst>
          </p:cNvPr>
          <p:cNvSpPr>
            <a:spLocks noGrp="1"/>
          </p:cNvSpPr>
          <p:nvPr>
            <p:ph type="title"/>
          </p:nvPr>
        </p:nvSpPr>
        <p:spPr>
          <a:xfrm>
            <a:off x="508000" y="609600"/>
            <a:ext cx="10769599" cy="1456267"/>
          </a:xfrm>
        </p:spPr>
        <p:txBody>
          <a:bodyPr/>
          <a:lstStyle/>
          <a:p>
            <a:r>
              <a:rPr lang="it-IT" i="1" dirty="0"/>
              <a:t>In merito alla dimensione dialogica in </a:t>
            </a:r>
            <a:r>
              <a:rPr lang="it-IT" i="1" dirty="0" err="1"/>
              <a:t>jane</a:t>
            </a:r>
            <a:r>
              <a:rPr lang="it-IT" i="1" dirty="0"/>
              <a:t> </a:t>
            </a:r>
            <a:r>
              <a:rPr lang="it-IT" i="1" dirty="0" err="1"/>
              <a:t>austen</a:t>
            </a:r>
            <a:r>
              <a:rPr lang="it-IT" i="1" dirty="0"/>
              <a:t>:</a:t>
            </a:r>
          </a:p>
        </p:txBody>
      </p:sp>
      <p:sp>
        <p:nvSpPr>
          <p:cNvPr id="3" name="Segnaposto contenuto 2">
            <a:extLst>
              <a:ext uri="{FF2B5EF4-FFF2-40B4-BE49-F238E27FC236}">
                <a16:creationId xmlns:a16="http://schemas.microsoft.com/office/drawing/2014/main" id="{5B8DCA2B-5C50-4F37-AFE7-E3D0E3FBADB0}"/>
              </a:ext>
            </a:extLst>
          </p:cNvPr>
          <p:cNvSpPr>
            <a:spLocks noGrp="1"/>
          </p:cNvSpPr>
          <p:nvPr>
            <p:ph idx="1"/>
          </p:nvPr>
        </p:nvSpPr>
        <p:spPr>
          <a:xfrm>
            <a:off x="685801" y="2142067"/>
            <a:ext cx="10131425" cy="4461933"/>
          </a:xfrm>
        </p:spPr>
        <p:txBody>
          <a:bodyPr>
            <a:noAutofit/>
          </a:bodyPr>
          <a:lstStyle/>
          <a:p>
            <a:r>
              <a:rPr lang="it-IT" sz="2800" dirty="0"/>
              <a:t>Nella </a:t>
            </a:r>
            <a:r>
              <a:rPr lang="it-IT" sz="2800" dirty="0" err="1"/>
              <a:t>Austen</a:t>
            </a:r>
            <a:r>
              <a:rPr lang="it-IT" sz="2800" dirty="0"/>
              <a:t> il dialogo è effettivamente COMUNICAZIONE oppure è inesistente e privo di comprensione tra le parti come nel caso di Kafka? </a:t>
            </a:r>
          </a:p>
          <a:p>
            <a:r>
              <a:rPr lang="it-IT" sz="2800" dirty="0"/>
              <a:t>Nella </a:t>
            </a:r>
            <a:r>
              <a:rPr lang="it-IT" sz="2800" dirty="0" err="1"/>
              <a:t>Austen</a:t>
            </a:r>
            <a:r>
              <a:rPr lang="it-IT" sz="2800" dirty="0"/>
              <a:t> il dialogo può essere, talvolta, fonte di fraintendimenti e ambiguità.</a:t>
            </a:r>
          </a:p>
          <a:p>
            <a:r>
              <a:rPr lang="it-IT" sz="2800" dirty="0"/>
              <a:t>In generale, i dialoghi rappresentano convenevoli. Discorsi inutili e privi di una comunicazione importante. Sono solo dialoghi di circostanza dettati dal costume sociale. </a:t>
            </a:r>
          </a:p>
        </p:txBody>
      </p:sp>
    </p:spTree>
    <p:extLst>
      <p:ext uri="{BB962C8B-B14F-4D97-AF65-F5344CB8AC3E}">
        <p14:creationId xmlns:p14="http://schemas.microsoft.com/office/powerpoint/2010/main" val="152529429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C9A8D64-871A-41E5-98B4-6BC86870BA48}"/>
              </a:ext>
            </a:extLst>
          </p:cNvPr>
          <p:cNvSpPr>
            <a:spLocks noGrp="1"/>
          </p:cNvSpPr>
          <p:nvPr>
            <p:ph type="title"/>
          </p:nvPr>
        </p:nvSpPr>
        <p:spPr>
          <a:xfrm>
            <a:off x="685801" y="609600"/>
            <a:ext cx="10131425" cy="1904999"/>
          </a:xfrm>
        </p:spPr>
        <p:txBody>
          <a:bodyPr>
            <a:noAutofit/>
          </a:bodyPr>
          <a:lstStyle/>
          <a:p>
            <a:br>
              <a:rPr lang="it-IT" sz="4400" b="1" i="1" dirty="0"/>
            </a:br>
            <a:r>
              <a:rPr lang="it-IT" sz="4400" b="1" i="1" dirty="0"/>
              <a:t>quando la comunicazione è velata e ambigua…</a:t>
            </a:r>
          </a:p>
        </p:txBody>
      </p:sp>
      <p:sp>
        <p:nvSpPr>
          <p:cNvPr id="3" name="Segnaposto contenuto 2">
            <a:extLst>
              <a:ext uri="{FF2B5EF4-FFF2-40B4-BE49-F238E27FC236}">
                <a16:creationId xmlns:a16="http://schemas.microsoft.com/office/drawing/2014/main" id="{DD149F0E-5156-45FF-B6CF-1F547C4C279E}"/>
              </a:ext>
            </a:extLst>
          </p:cNvPr>
          <p:cNvSpPr>
            <a:spLocks noGrp="1"/>
          </p:cNvSpPr>
          <p:nvPr>
            <p:ph idx="1"/>
          </p:nvPr>
        </p:nvSpPr>
        <p:spPr>
          <a:xfrm>
            <a:off x="165101" y="2063931"/>
            <a:ext cx="10652126" cy="4576712"/>
          </a:xfrm>
        </p:spPr>
        <p:txBody>
          <a:bodyPr>
            <a:normAutofit/>
          </a:bodyPr>
          <a:lstStyle/>
          <a:p>
            <a:pPr marL="0" indent="0">
              <a:buNone/>
            </a:pPr>
            <a:r>
              <a:rPr lang="it-IT" dirty="0"/>
              <a:t>(…)</a:t>
            </a:r>
          </a:p>
          <a:p>
            <a:pPr marL="0" indent="0">
              <a:buNone/>
            </a:pPr>
            <a:r>
              <a:rPr lang="it-IT" dirty="0"/>
              <a:t> « E cosi terminò il suo amore» disse Elizabeth con impazienza. « Non sarà l’unico, credo,  che avrà fatto la stessa fine. Mi domando chi sarà stato il primo a scoprire l’efficacia della poesia per spegnere l’amore».</a:t>
            </a:r>
          </a:p>
          <a:p>
            <a:pPr marL="0" indent="0">
              <a:buNone/>
            </a:pPr>
            <a:r>
              <a:rPr lang="it-IT" dirty="0"/>
              <a:t> « Ho sempre pensato che la poesia fosse il nutrimento dell’amore» disse </a:t>
            </a:r>
            <a:r>
              <a:rPr lang="it-IT" dirty="0" err="1"/>
              <a:t>Darcy</a:t>
            </a:r>
            <a:r>
              <a:rPr lang="it-IT" dirty="0"/>
              <a:t>.</a:t>
            </a:r>
          </a:p>
          <a:p>
            <a:pPr marL="0" indent="0">
              <a:buNone/>
            </a:pPr>
            <a:r>
              <a:rPr lang="it-IT" dirty="0"/>
              <a:t> « Forse di un </a:t>
            </a:r>
            <a:r>
              <a:rPr lang="it-IT" b="1" u="sng" dirty="0"/>
              <a:t>amore deciso e vigoroso</a:t>
            </a:r>
            <a:r>
              <a:rPr lang="it-IT" dirty="0"/>
              <a:t>. Quello che è già forte, trae nutrimento da ogni cosa. Ma se si tratta soltanto di una tenue, pallida inclinazione, sono sicura che un buon sonetto ne ha subito ragione».</a:t>
            </a:r>
            <a:r>
              <a:rPr lang="it-IT" dirty="0" err="1"/>
              <a:t>Darcy</a:t>
            </a:r>
            <a:r>
              <a:rPr lang="it-IT" dirty="0"/>
              <a:t> sorrise e la pausa che seguì </a:t>
            </a:r>
            <a:r>
              <a:rPr lang="it-IT" b="1" u="sng" dirty="0"/>
              <a:t>fece tremare Elizabeth </a:t>
            </a:r>
            <a:r>
              <a:rPr lang="it-IT" dirty="0"/>
              <a:t>per il timore che sua madre si esponesse di nuovo al ridicolo.(…)</a:t>
            </a:r>
          </a:p>
        </p:txBody>
      </p:sp>
    </p:spTree>
    <p:extLst>
      <p:ext uri="{BB962C8B-B14F-4D97-AF65-F5344CB8AC3E}">
        <p14:creationId xmlns:p14="http://schemas.microsoft.com/office/powerpoint/2010/main" val="154242403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85801" y="431074"/>
            <a:ext cx="10131425" cy="1071155"/>
          </a:xfrm>
        </p:spPr>
        <p:txBody>
          <a:bodyPr>
            <a:normAutofit fontScale="90000"/>
          </a:bodyPr>
          <a:lstStyle/>
          <a:p>
            <a:r>
              <a:rPr lang="it-IT" sz="4900" b="1" i="1" dirty="0"/>
              <a:t>Dimensione dialogica  in Jane </a:t>
            </a:r>
            <a:r>
              <a:rPr lang="it-IT" sz="4900" b="1" i="1" dirty="0" err="1"/>
              <a:t>Austen</a:t>
            </a:r>
            <a:r>
              <a:rPr lang="it-IT" sz="4900" b="1" i="1" dirty="0"/>
              <a:t>:</a:t>
            </a:r>
            <a:br>
              <a:rPr lang="it-IT" dirty="0"/>
            </a:br>
            <a:endParaRPr lang="en-GB" dirty="0"/>
          </a:p>
        </p:txBody>
      </p:sp>
      <p:sp>
        <p:nvSpPr>
          <p:cNvPr id="3" name="Segnaposto contenuto 2"/>
          <p:cNvSpPr>
            <a:spLocks noGrp="1"/>
          </p:cNvSpPr>
          <p:nvPr>
            <p:ph idx="1"/>
          </p:nvPr>
        </p:nvSpPr>
        <p:spPr>
          <a:xfrm>
            <a:off x="685801" y="1071155"/>
            <a:ext cx="10131425" cy="5447212"/>
          </a:xfrm>
        </p:spPr>
        <p:txBody>
          <a:bodyPr>
            <a:normAutofit fontScale="92500" lnSpcReduction="10000"/>
          </a:bodyPr>
          <a:lstStyle/>
          <a:p>
            <a:r>
              <a:rPr lang="it-IT" sz="2600" dirty="0"/>
              <a:t>-Esempi di convenevoli:</a:t>
            </a:r>
          </a:p>
          <a:p>
            <a:r>
              <a:rPr lang="it-IT" dirty="0"/>
              <a:t>&lt;&lt;Miss </a:t>
            </a:r>
            <a:r>
              <a:rPr lang="it-IT" dirty="0" err="1"/>
              <a:t>Eliza</a:t>
            </a:r>
            <a:r>
              <a:rPr lang="it-IT" dirty="0"/>
              <a:t> </a:t>
            </a:r>
            <a:r>
              <a:rPr lang="it-IT" dirty="0" err="1"/>
              <a:t>Bennet</a:t>
            </a:r>
            <a:r>
              <a:rPr lang="it-IT" dirty="0"/>
              <a:t>, </a:t>
            </a:r>
            <a:r>
              <a:rPr lang="it-IT" dirty="0">
                <a:solidFill>
                  <a:srgbClr val="FFC000"/>
                </a:solidFill>
              </a:rPr>
              <a:t>non vorreste fare anche voi un giro per la stanza? </a:t>
            </a:r>
            <a:r>
              <a:rPr lang="it-IT" dirty="0"/>
              <a:t>Vi assicuro che è un grande sollievo dopo essere rimasti seduti a lungo nella stessa posizione&gt;&gt;.</a:t>
            </a:r>
          </a:p>
          <a:p>
            <a:r>
              <a:rPr lang="it-IT" dirty="0"/>
              <a:t>&lt;&lt;Il vostro amico </a:t>
            </a:r>
            <a:r>
              <a:rPr lang="it-IT" dirty="0">
                <a:solidFill>
                  <a:srgbClr val="FFC000"/>
                </a:solidFill>
              </a:rPr>
              <a:t>balla meravigliosamente</a:t>
            </a:r>
            <a:r>
              <a:rPr lang="it-IT" dirty="0"/>
              <a:t>;&gt;&gt; proseguì poco dopo, vedendo </a:t>
            </a:r>
            <a:r>
              <a:rPr lang="it-IT" dirty="0" err="1"/>
              <a:t>Bingley</a:t>
            </a:r>
            <a:r>
              <a:rPr lang="it-IT" dirty="0"/>
              <a:t> unirsi al gruppo;   &lt;&lt; e sono certo che anche voi siete un </a:t>
            </a:r>
            <a:r>
              <a:rPr lang="it-IT" dirty="0">
                <a:solidFill>
                  <a:srgbClr val="FFC000"/>
                </a:solidFill>
              </a:rPr>
              <a:t>allievo della musa</a:t>
            </a:r>
            <a:r>
              <a:rPr lang="it-IT" dirty="0"/>
              <a:t>, </a:t>
            </a:r>
            <a:r>
              <a:rPr lang="it-IT" dirty="0" err="1"/>
              <a:t>Mr</a:t>
            </a:r>
            <a:r>
              <a:rPr lang="it-IT" dirty="0"/>
              <a:t> </a:t>
            </a:r>
            <a:r>
              <a:rPr lang="it-IT" dirty="0" err="1"/>
              <a:t>Darcy</a:t>
            </a:r>
            <a:r>
              <a:rPr lang="it-IT" dirty="0"/>
              <a:t>.&gt;&gt;</a:t>
            </a:r>
            <a:r>
              <a:rPr lang="en-GB" dirty="0"/>
              <a:t>...&lt;&lt;Mi </a:t>
            </a:r>
            <a:r>
              <a:rPr lang="en-GB" dirty="0" err="1"/>
              <a:t>risulta</a:t>
            </a:r>
            <a:r>
              <a:rPr lang="en-GB" dirty="0"/>
              <a:t> </a:t>
            </a:r>
            <a:r>
              <a:rPr lang="en-GB" dirty="0" err="1"/>
              <a:t>che</a:t>
            </a:r>
            <a:r>
              <a:rPr lang="en-GB" dirty="0"/>
              <a:t> mi </a:t>
            </a:r>
            <a:r>
              <a:rPr lang="en-GB" dirty="0" err="1"/>
              <a:t>abbiate</a:t>
            </a:r>
            <a:r>
              <a:rPr lang="en-GB" dirty="0"/>
              <a:t> </a:t>
            </a:r>
            <a:r>
              <a:rPr lang="en-GB" dirty="0" err="1"/>
              <a:t>visto</a:t>
            </a:r>
            <a:r>
              <a:rPr lang="en-GB" dirty="0"/>
              <a:t> </a:t>
            </a:r>
            <a:r>
              <a:rPr lang="en-GB" dirty="0" err="1"/>
              <a:t>ballare</a:t>
            </a:r>
            <a:r>
              <a:rPr lang="en-GB" dirty="0"/>
              <a:t> a </a:t>
            </a:r>
            <a:r>
              <a:rPr lang="en-GB" dirty="0" err="1"/>
              <a:t>Meryton</a:t>
            </a:r>
            <a:r>
              <a:rPr lang="en-GB" dirty="0"/>
              <a:t> , </a:t>
            </a:r>
            <a:r>
              <a:rPr lang="en-GB" dirty="0" err="1"/>
              <a:t>signore</a:t>
            </a:r>
            <a:r>
              <a:rPr lang="en-GB" dirty="0"/>
              <a:t>.&gt;&gt;...&lt;&lt;</a:t>
            </a:r>
            <a:r>
              <a:rPr lang="en-GB" dirty="0" err="1"/>
              <a:t>Certamente</a:t>
            </a:r>
            <a:r>
              <a:rPr lang="en-GB" dirty="0"/>
              <a:t>, e </a:t>
            </a:r>
            <a:r>
              <a:rPr lang="en-GB" dirty="0" err="1"/>
              <a:t>il</a:t>
            </a:r>
            <a:r>
              <a:rPr lang="en-GB" dirty="0"/>
              <a:t> </a:t>
            </a:r>
            <a:r>
              <a:rPr lang="en-GB" dirty="0" err="1"/>
              <a:t>vedervi</a:t>
            </a:r>
            <a:r>
              <a:rPr lang="en-GB" dirty="0"/>
              <a:t> mi ha </a:t>
            </a:r>
            <a:r>
              <a:rPr lang="en-GB" dirty="0" err="1"/>
              <a:t>procurato</a:t>
            </a:r>
            <a:r>
              <a:rPr lang="en-GB" dirty="0"/>
              <a:t> </a:t>
            </a:r>
            <a:r>
              <a:rPr lang="en-GB" dirty="0">
                <a:solidFill>
                  <a:srgbClr val="FFC000"/>
                </a:solidFill>
              </a:rPr>
              <a:t>non </a:t>
            </a:r>
            <a:r>
              <a:rPr lang="en-GB" dirty="0" err="1">
                <a:solidFill>
                  <a:srgbClr val="FFC000"/>
                </a:solidFill>
              </a:rPr>
              <a:t>poco</a:t>
            </a:r>
            <a:r>
              <a:rPr lang="en-GB" dirty="0">
                <a:solidFill>
                  <a:srgbClr val="FFC000"/>
                </a:solidFill>
              </a:rPr>
              <a:t> </a:t>
            </a:r>
            <a:r>
              <a:rPr lang="en-GB" dirty="0" err="1">
                <a:solidFill>
                  <a:srgbClr val="FFC000"/>
                </a:solidFill>
              </a:rPr>
              <a:t>diletto</a:t>
            </a:r>
            <a:r>
              <a:rPr lang="en-GB" dirty="0"/>
              <a:t>. </a:t>
            </a:r>
            <a:r>
              <a:rPr lang="en-GB" dirty="0" err="1"/>
              <a:t>Ballate</a:t>
            </a:r>
            <a:r>
              <a:rPr lang="en-GB" dirty="0"/>
              <a:t> </a:t>
            </a:r>
            <a:r>
              <a:rPr lang="en-GB" dirty="0" err="1"/>
              <a:t>spesso</a:t>
            </a:r>
            <a:r>
              <a:rPr lang="en-GB" dirty="0"/>
              <a:t> a </a:t>
            </a:r>
            <a:r>
              <a:rPr lang="en-GB" dirty="0" err="1"/>
              <a:t>corte</a:t>
            </a:r>
            <a:r>
              <a:rPr lang="en-GB" dirty="0"/>
              <a:t>?&gt;&gt;</a:t>
            </a:r>
          </a:p>
          <a:p>
            <a:r>
              <a:rPr lang="it-IT" dirty="0"/>
              <a:t>&lt;&lt;</a:t>
            </a:r>
            <a:r>
              <a:rPr lang="it-IT" dirty="0">
                <a:solidFill>
                  <a:srgbClr val="FFC000"/>
                </a:solidFill>
              </a:rPr>
              <a:t>Mi consentirete di rinviare i vostri entusiasmi alla prossima lettera</a:t>
            </a:r>
            <a:r>
              <a:rPr lang="it-IT" dirty="0"/>
              <a:t>; questa volta mi manca  lo spazio per render loro giustizia.&gt;&gt;  &lt;&lt;Ma certo, non ha importanza , la vedrò in gennaio. Ditemi piuttosto, </a:t>
            </a:r>
            <a:r>
              <a:rPr lang="it-IT" dirty="0" err="1"/>
              <a:t>Mr</a:t>
            </a:r>
            <a:r>
              <a:rPr lang="it-IT" dirty="0"/>
              <a:t> </a:t>
            </a:r>
            <a:r>
              <a:rPr lang="it-IT" dirty="0" err="1"/>
              <a:t>Darcy</a:t>
            </a:r>
            <a:r>
              <a:rPr lang="it-IT" dirty="0"/>
              <a:t>, le scrivete sempre lettere così lunghe?&gt;&gt;  &lt;&lt;In genere le scrivo lunghe lettere; se siano sempre belle, </a:t>
            </a:r>
            <a:r>
              <a:rPr lang="it-IT" dirty="0">
                <a:solidFill>
                  <a:srgbClr val="FFC000"/>
                </a:solidFill>
              </a:rPr>
              <a:t>poi, non sta a me deciderlo</a:t>
            </a:r>
            <a:r>
              <a:rPr lang="it-IT" dirty="0"/>
              <a:t>.&gt;&gt;  &lt;&lt;E’ mia ferma convinzione </a:t>
            </a:r>
            <a:r>
              <a:rPr lang="it-IT" dirty="0">
                <a:solidFill>
                  <a:srgbClr val="FFC000"/>
                </a:solidFill>
              </a:rPr>
              <a:t>che chi scrive molto e con facilità non possa scrivere male.&gt;&gt;   </a:t>
            </a:r>
            <a:r>
              <a:rPr lang="it-IT" dirty="0"/>
              <a:t>&lt;&lt;Se intendevi fargli un complimento, non ci sei riuscita, Caroline&gt;&gt;.</a:t>
            </a:r>
          </a:p>
          <a:p>
            <a:r>
              <a:rPr lang="it-IT" dirty="0"/>
              <a:t>&lt;&lt;In casi come questo </a:t>
            </a:r>
            <a:r>
              <a:rPr lang="it-IT" dirty="0">
                <a:solidFill>
                  <a:srgbClr val="FFC000"/>
                </a:solidFill>
              </a:rPr>
              <a:t>è buona norma, mi pare, esprimere un senso di gratitudine </a:t>
            </a:r>
            <a:r>
              <a:rPr lang="it-IT" dirty="0"/>
              <a:t>per i sentimenti che ci sono stati dichiarati, per quanto essi possano non essere ricambiati. E’ naturale che ci si senta obbligate, </a:t>
            </a:r>
            <a:r>
              <a:rPr lang="it-IT" dirty="0">
                <a:solidFill>
                  <a:srgbClr val="FFC000"/>
                </a:solidFill>
              </a:rPr>
              <a:t>e se io potessi sentire della gratitudine, vi ringrazierei</a:t>
            </a:r>
            <a:r>
              <a:rPr lang="it-IT" dirty="0"/>
              <a:t>. Ma non ne sono capace … Non ho mai desiderato la vostra stima, che per altro mi accordate così mal volentieri. Mi spiace aver causato pena a qualcuno. L’ho fatto del tutto inavvertitamente, e spero che sarà di breve durata. I sentimenti che, a quanto mi dite, vi hanno impedito finora di confessare la vostra parzialità, non faranno fatica ad avere il sopravvento, dopo questa spiegazione.&gt;&gt; (…) &lt;&lt;</a:t>
            </a:r>
            <a:r>
              <a:rPr lang="it-IT" dirty="0">
                <a:solidFill>
                  <a:srgbClr val="FFC000"/>
                </a:solidFill>
              </a:rPr>
              <a:t>Questa è dunque la risposta che ho l’onore di ricevere? Potrei forse desiderare di conoscere il perché di un simile rifiuto, con così poche preoccupazioni di cortesia. Ma non ha molta importanza</a:t>
            </a:r>
            <a:r>
              <a:rPr lang="it-IT" dirty="0"/>
              <a:t>.&gt;&gt;</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85801" y="209006"/>
            <a:ext cx="10131425" cy="600891"/>
          </a:xfrm>
        </p:spPr>
        <p:txBody>
          <a:bodyPr>
            <a:normAutofit/>
          </a:bodyPr>
          <a:lstStyle/>
          <a:p>
            <a:r>
              <a:rPr lang="it-IT" sz="2000" dirty="0"/>
              <a:t>Esempi di Fraintendimenti </a:t>
            </a:r>
            <a:r>
              <a:rPr lang="it-IT" sz="2000" dirty="0" err="1"/>
              <a:t>J.Austen</a:t>
            </a:r>
            <a:r>
              <a:rPr lang="it-IT" sz="2000" dirty="0"/>
              <a:t>…</a:t>
            </a:r>
            <a:endParaRPr lang="en-GB" sz="2000" dirty="0"/>
          </a:p>
        </p:txBody>
      </p:sp>
      <p:sp>
        <p:nvSpPr>
          <p:cNvPr id="3" name="Segnaposto contenuto 2"/>
          <p:cNvSpPr>
            <a:spLocks noGrp="1"/>
          </p:cNvSpPr>
          <p:nvPr>
            <p:ph idx="1"/>
          </p:nvPr>
        </p:nvSpPr>
        <p:spPr>
          <a:xfrm>
            <a:off x="248194" y="1018903"/>
            <a:ext cx="11652069" cy="5839097"/>
          </a:xfrm>
        </p:spPr>
        <p:txBody>
          <a:bodyPr>
            <a:normAutofit fontScale="92500" lnSpcReduction="10000"/>
          </a:bodyPr>
          <a:lstStyle/>
          <a:p>
            <a:r>
              <a:rPr lang="it-IT" sz="2000" dirty="0"/>
              <a:t>&lt;&lt;Vi assicuro, signore, che </a:t>
            </a:r>
            <a:r>
              <a:rPr lang="it-IT" sz="2000" dirty="0">
                <a:solidFill>
                  <a:srgbClr val="FFC000"/>
                </a:solidFill>
              </a:rPr>
              <a:t>non ho la minima intenzione di ballare. E non crediate che stessi venendo da questa parte per mendicare un cavaliere.&gt;&gt;….</a:t>
            </a:r>
            <a:r>
              <a:rPr lang="it-IT" sz="2000" dirty="0"/>
              <a:t>&lt;&lt;Avete una tale disposizione per la danza, Miss </a:t>
            </a:r>
            <a:r>
              <a:rPr lang="it-IT" sz="2000" dirty="0" err="1"/>
              <a:t>Eliza</a:t>
            </a:r>
            <a:r>
              <a:rPr lang="it-IT" sz="2000" dirty="0"/>
              <a:t>, che sarebbe una crudeltà negarmi il piacere di ammirarvi, e benché il signore non ami il ballo, sono certo che non si opporrà ad usarci questa piccola cortesia.&gt;&gt;…&lt;&lt;</a:t>
            </a:r>
            <a:r>
              <a:rPr lang="it-IT" sz="2000" dirty="0" err="1"/>
              <a:t>Mr</a:t>
            </a:r>
            <a:r>
              <a:rPr lang="it-IT" sz="2000" dirty="0"/>
              <a:t> </a:t>
            </a:r>
            <a:r>
              <a:rPr lang="it-IT" sz="2000" dirty="0" err="1"/>
              <a:t>Darcy</a:t>
            </a:r>
            <a:r>
              <a:rPr lang="it-IT" sz="2000" dirty="0"/>
              <a:t> è la gentilezza in persona&gt;&gt;.</a:t>
            </a:r>
          </a:p>
          <a:p>
            <a:r>
              <a:rPr lang="it-IT" sz="2000" dirty="0"/>
              <a:t>&lt;&lt;Andiamo, </a:t>
            </a:r>
            <a:r>
              <a:rPr lang="it-IT" sz="2000" dirty="0" err="1"/>
              <a:t>Darcy</a:t>
            </a:r>
            <a:r>
              <a:rPr lang="it-IT" sz="2000" dirty="0"/>
              <a:t>,&gt;&gt; gli disse. &lt;&lt;Vorrei vedervi ballare. </a:t>
            </a:r>
            <a:r>
              <a:rPr lang="it-IT" sz="2000" dirty="0">
                <a:solidFill>
                  <a:srgbClr val="FFC000"/>
                </a:solidFill>
              </a:rPr>
              <a:t>Non sopporto </a:t>
            </a:r>
            <a:r>
              <a:rPr lang="it-IT" sz="2000" dirty="0"/>
              <a:t>che ve ne stiate qui tutto solo. E’ stupido. Fareste meglio a venire&gt;&gt;…&lt;&lt; </a:t>
            </a:r>
            <a:r>
              <a:rPr lang="it-IT" sz="2000" dirty="0">
                <a:solidFill>
                  <a:srgbClr val="FFC000"/>
                </a:solidFill>
              </a:rPr>
              <a:t>Me ne guardo bene. Sapete quanto io detesti la danza</a:t>
            </a:r>
            <a:r>
              <a:rPr lang="it-IT" sz="2000" dirty="0"/>
              <a:t>, a meno di essere particolarmente affiatato con la mia dama. A una festa come questa sarebbe insopportabile. Le nostre sorelle sono già impegnate, e non c’è un’altra donna in sala, la cui compagnia non prenderei per un castigo.&gt;&gt;…&lt;&lt;</a:t>
            </a:r>
            <a:r>
              <a:rPr lang="it-IT" sz="2000" dirty="0">
                <a:solidFill>
                  <a:srgbClr val="FFC000"/>
                </a:solidFill>
              </a:rPr>
              <a:t>Mai e poi mai vorrei essere schizzinoso </a:t>
            </a:r>
            <a:r>
              <a:rPr lang="it-IT" sz="2000" dirty="0"/>
              <a:t>come voi! Parola d’onore in vita mia non ho mai incontrato tante ragazze simpatiche come questa sera, e ce ne sono alcune, ammetterete, tanto graziose.&gt;&gt;…&lt;&lt;Vi faccio notare che alle vostre spalle è seduta una delle sue sorelle, che è piuttosto graziosa e assai simpatica&gt;&gt;…&lt;&lt;Di chi state parlando?&gt;&gt; disse </a:t>
            </a:r>
            <a:r>
              <a:rPr lang="it-IT" sz="2000" dirty="0" err="1"/>
              <a:t>Darcy</a:t>
            </a:r>
            <a:r>
              <a:rPr lang="it-IT" sz="2000" dirty="0"/>
              <a:t> e, voltandosi,  si mise ad osservare Elizabeth, ma ne </a:t>
            </a:r>
            <a:r>
              <a:rPr lang="it-IT" sz="2000" dirty="0">
                <a:solidFill>
                  <a:srgbClr val="FFC000"/>
                </a:solidFill>
              </a:rPr>
              <a:t>incontrò lo sguardo un attimo dopo; allora ritirò </a:t>
            </a:r>
            <a:r>
              <a:rPr lang="it-IT" sz="2000" dirty="0"/>
              <a:t>il suo e disse </a:t>
            </a:r>
            <a:r>
              <a:rPr lang="it-IT" sz="2000" dirty="0">
                <a:solidFill>
                  <a:srgbClr val="FFC000"/>
                </a:solidFill>
              </a:rPr>
              <a:t>freddamente</a:t>
            </a:r>
            <a:r>
              <a:rPr lang="it-IT" sz="2000" dirty="0"/>
              <a:t>:&lt;&lt; </a:t>
            </a:r>
            <a:r>
              <a:rPr lang="it-IT" sz="2000" dirty="0">
                <a:solidFill>
                  <a:srgbClr val="FFC000"/>
                </a:solidFill>
              </a:rPr>
              <a:t>Non c’è male; ma non è abbastanza bella per me; e poi non ho intenzione</a:t>
            </a:r>
            <a:r>
              <a:rPr lang="it-IT" sz="2000" dirty="0"/>
              <a:t> , ora come ora, </a:t>
            </a:r>
            <a:r>
              <a:rPr lang="it-IT" sz="2000" dirty="0">
                <a:solidFill>
                  <a:srgbClr val="FFC000"/>
                </a:solidFill>
              </a:rPr>
              <a:t>di dedicarmi alle signorine trascurate dagli altri cavalieri&gt;&gt;.</a:t>
            </a:r>
          </a:p>
          <a:p>
            <a:r>
              <a:rPr lang="it-IT" sz="2000" dirty="0"/>
              <a:t>&lt;&lt;Giusto quello che pensavo di voi,&gt;&gt; osservò Elizabeth. &lt;&lt;Cominciate a  comprendermi, non è vero?&gt;&gt; esclamò </a:t>
            </a:r>
            <a:r>
              <a:rPr lang="it-IT" sz="2000" dirty="0" err="1"/>
              <a:t>Bingley</a:t>
            </a:r>
            <a:r>
              <a:rPr lang="it-IT" sz="2000" dirty="0"/>
              <a:t> rivolto alla ragazza. &lt;&lt;Oh sì, vi comprendo perfettamente.&gt;&gt;….&lt;&lt;</a:t>
            </a:r>
            <a:r>
              <a:rPr lang="it-IT" sz="2000" dirty="0">
                <a:solidFill>
                  <a:srgbClr val="FFC000"/>
                </a:solidFill>
              </a:rPr>
              <a:t>Vorrei poterlo prendere per un complimento; ma temo che sia qualcosa di ben diverso, visto che è stato riconosciuto con tanta facilità</a:t>
            </a:r>
            <a:r>
              <a:rPr lang="it-IT" sz="2000" dirty="0"/>
              <a:t>.&gt;&gt;…&lt;&lt;Ebbene? Non si deve necessariamente supporre che un carattere chiuso e complicato sia meglio o peggio di uno come il vostro.&gt;&gt;….&lt;&lt;</a:t>
            </a:r>
            <a:r>
              <a:rPr lang="it-IT" sz="2000" dirty="0" err="1">
                <a:solidFill>
                  <a:srgbClr val="FFC000"/>
                </a:solidFill>
              </a:rPr>
              <a:t>Lizzy</a:t>
            </a:r>
            <a:r>
              <a:rPr lang="it-IT" sz="2000" dirty="0">
                <a:solidFill>
                  <a:srgbClr val="FFC000"/>
                </a:solidFill>
              </a:rPr>
              <a:t>,</a:t>
            </a:r>
            <a:r>
              <a:rPr lang="it-IT" sz="2000" dirty="0"/>
              <a:t>&gt;&gt;</a:t>
            </a:r>
            <a:r>
              <a:rPr lang="it-IT" sz="2000" dirty="0">
                <a:solidFill>
                  <a:srgbClr val="FFC000"/>
                </a:solidFill>
              </a:rPr>
              <a:t> </a:t>
            </a:r>
            <a:r>
              <a:rPr lang="it-IT" sz="2000" dirty="0"/>
              <a:t>la richiamò sua madre, &lt;&lt;</a:t>
            </a:r>
            <a:r>
              <a:rPr lang="it-IT" sz="2000" dirty="0">
                <a:solidFill>
                  <a:srgbClr val="FFC000"/>
                </a:solidFill>
              </a:rPr>
              <a:t>ricordati dove sei, e bada di smetterla con qui tuoi modi incivili che vengono tollerati in casa</a:t>
            </a:r>
            <a:r>
              <a:rPr lang="it-IT" sz="2000" dirty="0"/>
              <a:t>.&gt;&gt;</a:t>
            </a:r>
          </a:p>
          <a:p>
            <a:endParaRPr lang="en-GB"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85801" y="1"/>
            <a:ext cx="10131425" cy="548640"/>
          </a:xfrm>
        </p:spPr>
        <p:txBody>
          <a:bodyPr numCol="2">
            <a:noAutofit/>
          </a:bodyPr>
          <a:lstStyle/>
          <a:p>
            <a:r>
              <a:rPr lang="it-IT" sz="3200" b="1" i="1" dirty="0"/>
              <a:t>Movimento</a:t>
            </a:r>
            <a:endParaRPr lang="en-GB" sz="3200" b="1" i="1" dirty="0"/>
          </a:p>
        </p:txBody>
      </p:sp>
      <p:sp>
        <p:nvSpPr>
          <p:cNvPr id="3" name="Segnaposto contenuto 2"/>
          <p:cNvSpPr>
            <a:spLocks noGrp="1"/>
          </p:cNvSpPr>
          <p:nvPr>
            <p:ph idx="1"/>
          </p:nvPr>
        </p:nvSpPr>
        <p:spPr>
          <a:xfrm>
            <a:off x="207264" y="509452"/>
            <a:ext cx="11984736" cy="6196148"/>
          </a:xfrm>
        </p:spPr>
        <p:txBody>
          <a:bodyPr numCol="2">
            <a:noAutofit/>
          </a:bodyPr>
          <a:lstStyle/>
          <a:p>
            <a:pPr>
              <a:buNone/>
            </a:pPr>
            <a:endParaRPr lang="it-IT" sz="1400" i="1" dirty="0"/>
          </a:p>
          <a:p>
            <a:pPr>
              <a:buFont typeface="Wingdings" pitchFamily="2" charset="2"/>
              <a:buChar char="v"/>
            </a:pPr>
            <a:r>
              <a:rPr lang="it-IT" sz="2000" b="1" i="1" dirty="0"/>
              <a:t>J</a:t>
            </a:r>
            <a:r>
              <a:rPr lang="it-IT" sz="2000" b="1" i="1" u="sng" dirty="0"/>
              <a:t>ane </a:t>
            </a:r>
            <a:r>
              <a:rPr lang="it-IT" sz="2000" b="1" i="1" u="sng" dirty="0" err="1"/>
              <a:t>Austen</a:t>
            </a:r>
            <a:r>
              <a:rPr lang="it-IT" sz="2000" b="1" i="1" u="sng" dirty="0"/>
              <a:t>:</a:t>
            </a:r>
          </a:p>
          <a:p>
            <a:r>
              <a:rPr lang="it-IT" dirty="0"/>
              <a:t>&lt;&lt;</a:t>
            </a:r>
            <a:r>
              <a:rPr lang="it-IT" u="sng" dirty="0"/>
              <a:t>No di certo, non ho intenzione di risparmiarmi la passeggiata. La distanza non conta, se si ha uno scopo</a:t>
            </a:r>
            <a:r>
              <a:rPr lang="it-IT" dirty="0"/>
              <a:t>; e sono solo tre miglia. Sarò di ritorno all’ora di pranzo.&gt;&gt;</a:t>
            </a:r>
            <a:r>
              <a:rPr lang="it-IT" dirty="0" err="1"/>
              <a:t>…</a:t>
            </a:r>
            <a:r>
              <a:rPr lang="it-IT" dirty="0"/>
              <a:t>. </a:t>
            </a:r>
            <a:r>
              <a:rPr lang="it-IT" u="sng" dirty="0"/>
              <a:t>Elizabeth proseguì di buon passo da sola, lasciandosi alle spalle un campo dopo l’altro, scavalcando </a:t>
            </a:r>
            <a:r>
              <a:rPr lang="it-IT" dirty="0"/>
              <a:t>steccati e pozzanghere senza mai fermarsi, finché si trovò di fronte alla villa con le caviglie stanche, le calze sporche, e </a:t>
            </a:r>
            <a:r>
              <a:rPr lang="it-IT" u="sng" dirty="0"/>
              <a:t>il viso accesso</a:t>
            </a:r>
            <a:r>
              <a:rPr lang="it-IT" dirty="0"/>
              <a:t> da tutto quel moto.</a:t>
            </a:r>
          </a:p>
          <a:p>
            <a:r>
              <a:rPr lang="it-IT" dirty="0"/>
              <a:t>(…) Le prime due danze, però, segnarono </a:t>
            </a:r>
            <a:r>
              <a:rPr lang="it-IT" u="sng" dirty="0"/>
              <a:t>una ricaduta spiacevole: </a:t>
            </a:r>
            <a:r>
              <a:rPr lang="it-IT" dirty="0"/>
              <a:t>furono vere e proprie danze di </a:t>
            </a:r>
            <a:r>
              <a:rPr lang="it-IT" u="sng" dirty="0"/>
              <a:t>mortificazione</a:t>
            </a:r>
            <a:r>
              <a:rPr lang="it-IT" dirty="0"/>
              <a:t>. </a:t>
            </a:r>
            <a:r>
              <a:rPr lang="it-IT" dirty="0" err="1"/>
              <a:t>Mr</a:t>
            </a:r>
            <a:r>
              <a:rPr lang="it-IT" dirty="0"/>
              <a:t> Collins,  goffo e solenne, spesso faceva passi falsi senza rendersene conto, le procurò tutto l’imbarazzo e l’infelicità che può procurare un cattivo cavaliere in due giri di danza. (…) Ma quando le danze ripresero, e </a:t>
            </a:r>
            <a:r>
              <a:rPr lang="it-IT" dirty="0" err="1"/>
              <a:t>Darcy</a:t>
            </a:r>
            <a:r>
              <a:rPr lang="it-IT" dirty="0"/>
              <a:t> si presentò a chiedere la sua mano, Charlotte le sussurrò di non fare la sciocca (…) Elizabeth cominciava a pensare che </a:t>
            </a:r>
            <a:r>
              <a:rPr lang="it-IT" u="sng" dirty="0"/>
              <a:t>quel silenzio sarebbe durato </a:t>
            </a:r>
            <a:r>
              <a:rPr lang="it-IT" dirty="0"/>
              <a:t>fino alla fine dei due giri e a tutta prima decise di non romperlo.</a:t>
            </a:r>
          </a:p>
          <a:p>
            <a:pPr>
              <a:buNone/>
            </a:pPr>
            <a:endParaRPr lang="it-IT" sz="1400" dirty="0"/>
          </a:p>
          <a:p>
            <a:pPr>
              <a:buFont typeface="Wingdings" pitchFamily="2" charset="2"/>
              <a:buChar char="v"/>
            </a:pPr>
            <a:r>
              <a:rPr lang="it-IT" sz="2000" b="1" i="1" u="sng" dirty="0"/>
              <a:t>Kafka:</a:t>
            </a:r>
          </a:p>
          <a:p>
            <a:r>
              <a:rPr lang="it-IT" sz="1400" dirty="0"/>
              <a:t>‘</a:t>
            </a:r>
            <a:r>
              <a:rPr lang="it-IT" sz="1600" dirty="0"/>
              <a:t>Tuttavia Gregor non poteva nascondersi che non avrebbe resistito a lungo quella corsa, poiché il padre faceva un passo egli </a:t>
            </a:r>
            <a:r>
              <a:rPr lang="it-IT" sz="1600" u="sng" dirty="0"/>
              <a:t>doveva compiere una quantità di </a:t>
            </a:r>
            <a:r>
              <a:rPr lang="it-IT" sz="1600" u="sng" dirty="0" err="1"/>
              <a:t>movimenti</a:t>
            </a:r>
            <a:r>
              <a:rPr lang="it-IT" sz="1600" dirty="0" err="1"/>
              <a:t>…</a:t>
            </a:r>
            <a:r>
              <a:rPr lang="it-IT" sz="1600" dirty="0"/>
              <a:t>.Gregor atterrito si arrestò; era inutile </a:t>
            </a:r>
            <a:r>
              <a:rPr lang="it-IT" sz="1600" u="sng" dirty="0"/>
              <a:t>proseguire la corsa </a:t>
            </a:r>
            <a:r>
              <a:rPr lang="it-IT" sz="1600" dirty="0"/>
              <a:t>poiché il padre aveva deciso di bombardarlo. Gregor volle </a:t>
            </a:r>
            <a:r>
              <a:rPr lang="it-IT" sz="1600" u="sng" dirty="0"/>
              <a:t>trascinarsi </a:t>
            </a:r>
            <a:r>
              <a:rPr lang="it-IT" sz="1600" dirty="0"/>
              <a:t>oltre , come se il mutar di posto potesse attenuare l’improvviso incredibile dolore, ma si sentiva inchiodato al suolo e </a:t>
            </a:r>
            <a:r>
              <a:rPr lang="it-IT" sz="1600" u="sng" dirty="0"/>
              <a:t>si tese inarcandosi, </a:t>
            </a:r>
            <a:r>
              <a:rPr lang="it-IT" sz="1600" dirty="0"/>
              <a:t>in una completa confusione di tutti i suoi sentimenti’.</a:t>
            </a:r>
          </a:p>
          <a:p>
            <a:r>
              <a:rPr lang="it-IT" sz="1600" dirty="0"/>
              <a:t>‘</a:t>
            </a:r>
            <a:r>
              <a:rPr lang="it-IT" sz="1600" u="sng" dirty="0"/>
              <a:t>Le gambette di Gregor vibravano </a:t>
            </a:r>
            <a:r>
              <a:rPr lang="it-IT" sz="1600" dirty="0"/>
              <a:t>mentre si accingeva a mangiare. Le sue ferite dovevano essere completamente risanate, </a:t>
            </a:r>
            <a:r>
              <a:rPr lang="it-IT" sz="1600" u="sng" dirty="0"/>
              <a:t>non si sentiva più impedito dai movimenti’.</a:t>
            </a:r>
          </a:p>
          <a:p>
            <a:endParaRPr lang="it-IT" sz="1600" dirty="0"/>
          </a:p>
          <a:p>
            <a:r>
              <a:rPr lang="it-IT" sz="1600" dirty="0"/>
              <a:t>Movimento / paralisi:</a:t>
            </a:r>
          </a:p>
          <a:p>
            <a:r>
              <a:rPr lang="it-IT" sz="1600" dirty="0"/>
              <a:t>Ma proprio nell’istante in cui egli, </a:t>
            </a:r>
            <a:r>
              <a:rPr lang="it-IT" sz="1600" u="sng" dirty="0"/>
              <a:t>fremendo per il desiderio di muoversi, </a:t>
            </a:r>
            <a:r>
              <a:rPr lang="it-IT" sz="1600" dirty="0"/>
              <a:t>stava dinanzi a sua madre, non lontano da lei, ella, che pareva tanto raccolta in se stessa,  saltò su ad un tratto in piedi, le braccia protese, le dita sventagliate, gridando:&lt;&lt;Aiuto! Per amor di Dio, aiuto!&gt;&gt;.</a:t>
            </a:r>
          </a:p>
          <a:p>
            <a:r>
              <a:rPr lang="it-IT" sz="1600" dirty="0"/>
              <a:t>‘Ben presto scoprì che </a:t>
            </a:r>
            <a:r>
              <a:rPr lang="it-IT" sz="1600" u="sng" dirty="0"/>
              <a:t>ormai non poteva più muoversi. </a:t>
            </a:r>
            <a:r>
              <a:rPr lang="it-IT" sz="1600" dirty="0"/>
              <a:t>Non se ne meravigliò, anzi, piuttosto gli </a:t>
            </a:r>
            <a:r>
              <a:rPr lang="it-IT" sz="1600" u="sng" dirty="0"/>
              <a:t>parve strano d’essersi potuto muovere finora </a:t>
            </a:r>
            <a:r>
              <a:rPr lang="it-IT" sz="1600" dirty="0"/>
              <a:t>sulle sue gambette gracili’.</a:t>
            </a:r>
            <a:endParaRPr lang="en-GB" sz="1600"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A01BD89-12C3-4018-A521-A4A42DBD5A2D}"/>
              </a:ext>
            </a:extLst>
          </p:cNvPr>
          <p:cNvSpPr>
            <a:spLocks noGrp="1"/>
          </p:cNvSpPr>
          <p:nvPr>
            <p:ph type="title"/>
          </p:nvPr>
        </p:nvSpPr>
        <p:spPr/>
        <p:txBody>
          <a:bodyPr/>
          <a:lstStyle/>
          <a:p>
            <a:r>
              <a:rPr lang="it-IT" i="1" dirty="0"/>
              <a:t>ANCORA QUALCHE ALTRO ESEMPIO…</a:t>
            </a:r>
          </a:p>
        </p:txBody>
      </p:sp>
      <p:sp>
        <p:nvSpPr>
          <p:cNvPr id="3" name="Segnaposto contenuto 2">
            <a:extLst>
              <a:ext uri="{FF2B5EF4-FFF2-40B4-BE49-F238E27FC236}">
                <a16:creationId xmlns:a16="http://schemas.microsoft.com/office/drawing/2014/main" id="{5A66F718-6A86-408A-B5F6-128583215023}"/>
              </a:ext>
            </a:extLst>
          </p:cNvPr>
          <p:cNvSpPr>
            <a:spLocks noGrp="1"/>
          </p:cNvSpPr>
          <p:nvPr>
            <p:ph idx="1"/>
          </p:nvPr>
        </p:nvSpPr>
        <p:spPr/>
        <p:txBody>
          <a:bodyPr/>
          <a:lstStyle/>
          <a:p>
            <a:r>
              <a:rPr lang="it-IT" dirty="0"/>
              <a:t>(…) Ci provò un centinaio di volte, </a:t>
            </a:r>
            <a:r>
              <a:rPr lang="it-IT" b="1" u="sng" dirty="0">
                <a:solidFill>
                  <a:srgbClr val="FFFF00"/>
                </a:solidFill>
              </a:rPr>
              <a:t>chiuse gli occhi per non vedere le zampe annaspanti</a:t>
            </a:r>
            <a:r>
              <a:rPr lang="it-IT" dirty="0"/>
              <a:t>, e rinunciò solo quando cominciò a </a:t>
            </a:r>
            <a:r>
              <a:rPr lang="it-IT" b="1" u="sng" dirty="0">
                <a:solidFill>
                  <a:srgbClr val="FFFF00"/>
                </a:solidFill>
              </a:rPr>
              <a:t>sentire </a:t>
            </a:r>
            <a:r>
              <a:rPr lang="it-IT" dirty="0"/>
              <a:t>sul fianco un dolorino </a:t>
            </a:r>
            <a:r>
              <a:rPr lang="it-IT" b="1" u="sng" dirty="0">
                <a:solidFill>
                  <a:srgbClr val="FFFF00"/>
                </a:solidFill>
              </a:rPr>
              <a:t>sordo</a:t>
            </a:r>
            <a:r>
              <a:rPr lang="it-IT" dirty="0"/>
              <a:t>, mai provato prima di allora. «Oh Dio»  pensò» che mestiere faticoso mi sono scelto! Sempre in giro, un giorno dopo l’altro…</a:t>
            </a:r>
          </a:p>
          <a:p>
            <a:r>
              <a:rPr lang="it-IT" b="1" u="sng" dirty="0">
                <a:solidFill>
                  <a:srgbClr val="FFFF00"/>
                </a:solidFill>
              </a:rPr>
              <a:t>Provò un leggero prurito </a:t>
            </a:r>
            <a:r>
              <a:rPr lang="it-IT" dirty="0"/>
              <a:t>sulla pancia; localizzò la parte che gli prudeva e che era cosparsa di puntini bianchi; volle </a:t>
            </a:r>
            <a:r>
              <a:rPr lang="it-IT" b="1" u="sng" dirty="0">
                <a:solidFill>
                  <a:srgbClr val="FFFF00"/>
                </a:solidFill>
              </a:rPr>
              <a:t>toccare</a:t>
            </a:r>
            <a:r>
              <a:rPr lang="it-IT" dirty="0"/>
              <a:t> la parte con una zampa, ma la tirò subito perché il </a:t>
            </a:r>
            <a:r>
              <a:rPr lang="it-IT" b="1" u="sng" dirty="0">
                <a:solidFill>
                  <a:srgbClr val="FFFF00"/>
                </a:solidFill>
              </a:rPr>
              <a:t>contatto</a:t>
            </a:r>
            <a:r>
              <a:rPr lang="it-IT" dirty="0"/>
              <a:t> lo fece </a:t>
            </a:r>
            <a:r>
              <a:rPr lang="it-IT" b="1" u="sng" dirty="0">
                <a:solidFill>
                  <a:srgbClr val="FFFF00"/>
                </a:solidFill>
              </a:rPr>
              <a:t>rabbrividire.</a:t>
            </a:r>
          </a:p>
          <a:p>
            <a:r>
              <a:rPr lang="it-IT" dirty="0"/>
              <a:t>Scivolò nuovamente nella posizione di prima. « Queste continue levatacce» pensò « finiscono per rincitrullire. Ogni essere umano ha bisogno delle sue giuste ore di sonno(…)</a:t>
            </a:r>
          </a:p>
        </p:txBody>
      </p:sp>
    </p:spTree>
    <p:extLst>
      <p:ext uri="{BB962C8B-B14F-4D97-AF65-F5344CB8AC3E}">
        <p14:creationId xmlns:p14="http://schemas.microsoft.com/office/powerpoint/2010/main" val="275162292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791F222-2F14-410F-9317-C47A10ACAC05}"/>
              </a:ext>
            </a:extLst>
          </p:cNvPr>
          <p:cNvSpPr>
            <a:spLocks noGrp="1"/>
          </p:cNvSpPr>
          <p:nvPr>
            <p:ph type="title"/>
          </p:nvPr>
        </p:nvSpPr>
        <p:spPr>
          <a:xfrm>
            <a:off x="685801" y="609600"/>
            <a:ext cx="10131425" cy="848139"/>
          </a:xfrm>
        </p:spPr>
        <p:txBody>
          <a:bodyPr/>
          <a:lstStyle/>
          <a:p>
            <a:endParaRPr lang="it-IT" dirty="0"/>
          </a:p>
        </p:txBody>
      </p:sp>
      <p:sp>
        <p:nvSpPr>
          <p:cNvPr id="3" name="Segnaposto contenuto 2">
            <a:extLst>
              <a:ext uri="{FF2B5EF4-FFF2-40B4-BE49-F238E27FC236}">
                <a16:creationId xmlns:a16="http://schemas.microsoft.com/office/drawing/2014/main" id="{8148DAE0-40DD-4DA1-A715-9241A8A89776}"/>
              </a:ext>
            </a:extLst>
          </p:cNvPr>
          <p:cNvSpPr>
            <a:spLocks noGrp="1"/>
          </p:cNvSpPr>
          <p:nvPr>
            <p:ph idx="1"/>
          </p:nvPr>
        </p:nvSpPr>
        <p:spPr>
          <a:xfrm>
            <a:off x="685801" y="1457739"/>
            <a:ext cx="10131425" cy="4333461"/>
          </a:xfrm>
        </p:spPr>
        <p:txBody>
          <a:bodyPr/>
          <a:lstStyle/>
          <a:p>
            <a:pPr marL="0" indent="0">
              <a:buNone/>
            </a:pPr>
            <a:r>
              <a:rPr lang="it-IT" dirty="0"/>
              <a:t>(…)</a:t>
            </a:r>
          </a:p>
          <a:p>
            <a:pPr marL="0" indent="0">
              <a:buNone/>
            </a:pPr>
            <a:r>
              <a:rPr lang="it-IT" dirty="0"/>
              <a:t>Terminato il pranzo </a:t>
            </a:r>
            <a:r>
              <a:rPr lang="it-IT" dirty="0" err="1"/>
              <a:t>Eliza</a:t>
            </a:r>
            <a:r>
              <a:rPr lang="it-IT" dirty="0"/>
              <a:t> tornò subito da Jane  ed era appena uscita dalla camera, che Miss </a:t>
            </a:r>
            <a:r>
              <a:rPr lang="it-IT" dirty="0" err="1"/>
              <a:t>Bingley</a:t>
            </a:r>
            <a:r>
              <a:rPr lang="it-IT" dirty="0"/>
              <a:t> cominciò a criticarla. I suoi modi furono giudicati pessimi, un insieme di </a:t>
            </a:r>
            <a:r>
              <a:rPr lang="it-IT" b="1" u="sng" dirty="0">
                <a:solidFill>
                  <a:srgbClr val="FFFF00"/>
                </a:solidFill>
              </a:rPr>
              <a:t>orgoglio e di impertinenza</a:t>
            </a:r>
            <a:r>
              <a:rPr lang="it-IT" dirty="0"/>
              <a:t>; non sapeva discorrere</a:t>
            </a:r>
            <a:r>
              <a:rPr lang="it-IT" b="1" u="sng" dirty="0">
                <a:solidFill>
                  <a:srgbClr val="FFFF00"/>
                </a:solidFill>
              </a:rPr>
              <a:t>, mancava di stile</a:t>
            </a:r>
            <a:r>
              <a:rPr lang="it-IT" dirty="0"/>
              <a:t>, era priva di gusto </a:t>
            </a:r>
            <a:r>
              <a:rPr lang="it-IT" b="1" u="sng" dirty="0">
                <a:solidFill>
                  <a:srgbClr val="FFFF00"/>
                </a:solidFill>
              </a:rPr>
              <a:t>e di bellezza</a:t>
            </a:r>
            <a:r>
              <a:rPr lang="it-IT" dirty="0"/>
              <a:t>. Anche </a:t>
            </a:r>
            <a:r>
              <a:rPr lang="it-IT" dirty="0" err="1"/>
              <a:t>Mrs</a:t>
            </a:r>
            <a:r>
              <a:rPr lang="it-IT" dirty="0"/>
              <a:t> </a:t>
            </a:r>
            <a:r>
              <a:rPr lang="it-IT" dirty="0" err="1"/>
              <a:t>Hurst</a:t>
            </a:r>
            <a:r>
              <a:rPr lang="it-IT" dirty="0"/>
              <a:t> era della stessa opinione, e aggiunse: « In fondo </a:t>
            </a:r>
            <a:r>
              <a:rPr lang="it-IT" b="1" u="sng" dirty="0">
                <a:solidFill>
                  <a:srgbClr val="FFFF00"/>
                </a:solidFill>
              </a:rPr>
              <a:t>non ha proprio altra qualità, se non quella di essere una buona camminatrice.</a:t>
            </a:r>
            <a:r>
              <a:rPr lang="it-IT" dirty="0"/>
              <a:t> Non potrò mai dimenticare la sua apparizione di stamani. Sembrava una mezza selvaggia(…)</a:t>
            </a:r>
          </a:p>
        </p:txBody>
      </p:sp>
    </p:spTree>
    <p:extLst>
      <p:ext uri="{BB962C8B-B14F-4D97-AF65-F5344CB8AC3E}">
        <p14:creationId xmlns:p14="http://schemas.microsoft.com/office/powerpoint/2010/main" val="201712042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Elementi in comune riscontrati nei due romanzi:</a:t>
            </a:r>
            <a:endParaRPr lang="en-GB" dirty="0"/>
          </a:p>
        </p:txBody>
      </p:sp>
      <p:sp>
        <p:nvSpPr>
          <p:cNvPr id="3" name="Segnaposto contenuto 2"/>
          <p:cNvSpPr>
            <a:spLocks noGrp="1"/>
          </p:cNvSpPr>
          <p:nvPr>
            <p:ph idx="1"/>
          </p:nvPr>
        </p:nvSpPr>
        <p:spPr>
          <a:xfrm>
            <a:off x="685801" y="1698171"/>
            <a:ext cx="10131425" cy="4093029"/>
          </a:xfrm>
        </p:spPr>
        <p:txBody>
          <a:bodyPr>
            <a:normAutofit/>
          </a:bodyPr>
          <a:lstStyle/>
          <a:p>
            <a:r>
              <a:rPr lang="it-IT" sz="2000" dirty="0"/>
              <a:t>Elemento di disprezzo: entrambi i </a:t>
            </a:r>
            <a:r>
              <a:rPr lang="it-IT" sz="2000"/>
              <a:t>personaggi sono </a:t>
            </a:r>
            <a:r>
              <a:rPr lang="it-IT" sz="2000" dirty="0"/>
              <a:t>disprezzati per il loro aspetto estetico.</a:t>
            </a:r>
          </a:p>
          <a:p>
            <a:r>
              <a:rPr lang="it-IT" sz="2000" dirty="0"/>
              <a:t>Movimento: è presente in entrambi i romanzi.</a:t>
            </a:r>
          </a:p>
          <a:p>
            <a:r>
              <a:rPr lang="it-IT" sz="2000" dirty="0"/>
              <a:t>Sentimenti: in entrambi i romanzi sono messi in </a:t>
            </a:r>
            <a:r>
              <a:rPr lang="it-IT" sz="2000" dirty="0" err="1"/>
              <a:t>backgrounding</a:t>
            </a:r>
            <a:r>
              <a:rPr lang="it-IT" sz="2000" dirty="0"/>
              <a:t>.</a:t>
            </a:r>
          </a:p>
          <a:p>
            <a:r>
              <a:rPr lang="it-IT" sz="2000" dirty="0"/>
              <a:t>La biografia degli autori ha degli elementi in comune che si riscontrano nelle vicende dei protagonisti.</a:t>
            </a:r>
          </a:p>
          <a:p>
            <a:r>
              <a:rPr lang="it-IT" sz="2000" dirty="0"/>
              <a:t>Impossibilità nel comunicare i desideri come si vorrebbe: Elizabeth è intrappolata dalle convenzioni sociali, Gregor esprime i suoi sentimenti ma nessuno lo comprende.</a:t>
            </a:r>
          </a:p>
          <a:p>
            <a:r>
              <a:rPr lang="it-IT" sz="2000" dirty="0"/>
              <a:t>Solitudine: entrambi i protagonisti vivono  le loro vicende in uno stato di solitudine.</a:t>
            </a:r>
            <a:endParaRPr lang="en-GB" sz="2000" dirty="0"/>
          </a:p>
        </p:txBody>
      </p:sp>
      <p:sp>
        <p:nvSpPr>
          <p:cNvPr id="4" name="Rettangolo 3">
            <a:extLst>
              <a:ext uri="{FF2B5EF4-FFF2-40B4-BE49-F238E27FC236}">
                <a16:creationId xmlns:a16="http://schemas.microsoft.com/office/drawing/2014/main" id="{960F7DDF-F907-4420-8770-1304C448EDE4}"/>
              </a:ext>
            </a:extLst>
          </p:cNvPr>
          <p:cNvSpPr/>
          <p:nvPr/>
        </p:nvSpPr>
        <p:spPr>
          <a:xfrm>
            <a:off x="10101469" y="39020"/>
            <a:ext cx="2054087" cy="1298713"/>
          </a:xfrm>
          <a:prstGeom prst="rect">
            <a:avLst/>
          </a:prstGeom>
          <a:solidFill>
            <a:srgbClr val="FFFF6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a:ln w="22225">
                  <a:solidFill>
                    <a:schemeClr val="accent2"/>
                  </a:solidFill>
                  <a:prstDash val="solid"/>
                </a:ln>
                <a:solidFill>
                  <a:schemeClr val="tx1"/>
                </a:solidFill>
              </a:rPr>
              <a:t>TO SUM UP!</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32B6430-704B-4C88-9799-A792242678D1}"/>
              </a:ext>
            </a:extLst>
          </p:cNvPr>
          <p:cNvSpPr>
            <a:spLocks noGrp="1"/>
          </p:cNvSpPr>
          <p:nvPr>
            <p:ph type="title"/>
          </p:nvPr>
        </p:nvSpPr>
        <p:spPr/>
        <p:txBody>
          <a:bodyPr>
            <a:normAutofit/>
          </a:bodyPr>
          <a:lstStyle/>
          <a:p>
            <a:pPr algn="ctr"/>
            <a:r>
              <a:rPr lang="it-IT" sz="6000" b="1" i="1" u="sng" dirty="0"/>
              <a:t>CONCLUSIONI</a:t>
            </a:r>
          </a:p>
        </p:txBody>
      </p:sp>
      <p:sp>
        <p:nvSpPr>
          <p:cNvPr id="3" name="Segnaposto contenuto 2">
            <a:extLst>
              <a:ext uri="{FF2B5EF4-FFF2-40B4-BE49-F238E27FC236}">
                <a16:creationId xmlns:a16="http://schemas.microsoft.com/office/drawing/2014/main" id="{954C7ABE-48F2-4D52-8CFD-4ABD9C1BB9A8}"/>
              </a:ext>
            </a:extLst>
          </p:cNvPr>
          <p:cNvSpPr>
            <a:spLocks noGrp="1"/>
          </p:cNvSpPr>
          <p:nvPr>
            <p:ph idx="1"/>
          </p:nvPr>
        </p:nvSpPr>
        <p:spPr>
          <a:xfrm>
            <a:off x="228601" y="2142067"/>
            <a:ext cx="10588626" cy="4715933"/>
          </a:xfrm>
        </p:spPr>
        <p:txBody>
          <a:bodyPr/>
          <a:lstStyle/>
          <a:p>
            <a:pPr marL="0" indent="0">
              <a:buNone/>
            </a:pPr>
            <a:r>
              <a:rPr lang="it-IT" sz="2800" i="1" dirty="0"/>
              <a:t>     -Esperienza letteraria come fenomeno complesso;</a:t>
            </a:r>
          </a:p>
          <a:p>
            <a:pPr marL="0" indent="0">
              <a:buNone/>
            </a:pPr>
            <a:r>
              <a:rPr lang="it-IT" sz="2800" i="1" dirty="0"/>
              <a:t>    -Testo letterario come </a:t>
            </a:r>
            <a:r>
              <a:rPr lang="it-IT" sz="2800" i="1" u="sng" dirty="0"/>
              <a:t>processo dinamico </a:t>
            </a:r>
            <a:r>
              <a:rPr lang="it-IT" sz="2800" i="1" dirty="0"/>
              <a:t>di produzione di significati;</a:t>
            </a:r>
          </a:p>
          <a:p>
            <a:pPr marL="0" indent="0">
              <a:buNone/>
            </a:pPr>
            <a:r>
              <a:rPr lang="it-IT" sz="2800" i="1" dirty="0"/>
              <a:t>    -Difficoltà nel trovare questi significati;</a:t>
            </a:r>
          </a:p>
          <a:p>
            <a:pPr marL="0" indent="0">
              <a:buNone/>
            </a:pPr>
            <a:r>
              <a:rPr lang="it-IT" sz="2800" i="1" dirty="0"/>
              <a:t>   -Lettura intesa come produzione di significati e di esperienza;</a:t>
            </a:r>
          </a:p>
          <a:p>
            <a:pPr marL="0" indent="0">
              <a:buNone/>
            </a:pPr>
            <a:r>
              <a:rPr lang="it-IT" sz="2800" i="1" dirty="0"/>
              <a:t>   -Assoluto piacere dato dall’ esperienza narrativa.</a:t>
            </a:r>
          </a:p>
          <a:p>
            <a:endParaRPr lang="it-IT" dirty="0"/>
          </a:p>
        </p:txBody>
      </p:sp>
    </p:spTree>
    <p:extLst>
      <p:ext uri="{BB962C8B-B14F-4D97-AF65-F5344CB8AC3E}">
        <p14:creationId xmlns:p14="http://schemas.microsoft.com/office/powerpoint/2010/main" val="21226629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496B523E-5DF3-45B0-A8F0-27D0CA5DE294}"/>
              </a:ext>
            </a:extLst>
          </p:cNvPr>
          <p:cNvSpPr/>
          <p:nvPr/>
        </p:nvSpPr>
        <p:spPr>
          <a:xfrm>
            <a:off x="1073426" y="1908312"/>
            <a:ext cx="9541565" cy="2796209"/>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3200" dirty="0"/>
              <a:t>EMOZIONI: COSA SONO E COME SI DEFINISCONO?</a:t>
            </a:r>
          </a:p>
          <a:p>
            <a:pPr algn="ctr"/>
            <a:endParaRPr lang="it-IT" dirty="0"/>
          </a:p>
        </p:txBody>
      </p:sp>
    </p:spTree>
    <p:extLst>
      <p:ext uri="{BB962C8B-B14F-4D97-AF65-F5344CB8AC3E}">
        <p14:creationId xmlns:p14="http://schemas.microsoft.com/office/powerpoint/2010/main" val="398653510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E820C66-BE93-4C4B-8AFC-17E399D31016}"/>
              </a:ext>
            </a:extLst>
          </p:cNvPr>
          <p:cNvSpPr>
            <a:spLocks noGrp="1"/>
          </p:cNvSpPr>
          <p:nvPr>
            <p:ph type="title"/>
          </p:nvPr>
        </p:nvSpPr>
        <p:spPr/>
        <p:txBody>
          <a:bodyPr>
            <a:normAutofit/>
          </a:bodyPr>
          <a:lstStyle/>
          <a:p>
            <a:pPr algn="ctr"/>
            <a:r>
              <a:rPr lang="it-IT" sz="8800" i="1" dirty="0">
                <a:latin typeface="Bernard MT Condensed" panose="02050806060905020404" pitchFamily="18" charset="0"/>
              </a:rPr>
              <a:t>GRAZIE PER L’ATTENZIONE!!!!</a:t>
            </a:r>
          </a:p>
        </p:txBody>
      </p:sp>
      <p:sp>
        <p:nvSpPr>
          <p:cNvPr id="3" name="Segnaposto testo 2">
            <a:extLst>
              <a:ext uri="{FF2B5EF4-FFF2-40B4-BE49-F238E27FC236}">
                <a16:creationId xmlns:a16="http://schemas.microsoft.com/office/drawing/2014/main" id="{47DEE3EF-05AC-47D6-845E-F814A57BD6A2}"/>
              </a:ext>
            </a:extLst>
          </p:cNvPr>
          <p:cNvSpPr>
            <a:spLocks noGrp="1"/>
          </p:cNvSpPr>
          <p:nvPr>
            <p:ph type="body" idx="1"/>
          </p:nvPr>
        </p:nvSpPr>
        <p:spPr>
          <a:xfrm>
            <a:off x="685799" y="3488873"/>
            <a:ext cx="11005457" cy="3124198"/>
          </a:xfrm>
        </p:spPr>
        <p:txBody>
          <a:bodyPr>
            <a:normAutofit/>
          </a:bodyPr>
          <a:lstStyle/>
          <a:p>
            <a:r>
              <a:rPr lang="it-IT" sz="4000" i="1" dirty="0"/>
              <a:t>«La letteratura, come tutta l’arte, è la confessione che la vita non basta».</a:t>
            </a:r>
          </a:p>
          <a:p>
            <a:pPr algn="r"/>
            <a:r>
              <a:rPr lang="it-IT" sz="4000" i="1" dirty="0"/>
              <a:t>(Fernando Pessoa)</a:t>
            </a:r>
          </a:p>
        </p:txBody>
      </p:sp>
    </p:spTree>
    <p:extLst>
      <p:ext uri="{BB962C8B-B14F-4D97-AF65-F5344CB8AC3E}">
        <p14:creationId xmlns:p14="http://schemas.microsoft.com/office/powerpoint/2010/main" val="9096477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34B615C-260E-487B-8C46-97600051A782}"/>
              </a:ext>
            </a:extLst>
          </p:cNvPr>
          <p:cNvSpPr>
            <a:spLocks noGrp="1"/>
          </p:cNvSpPr>
          <p:nvPr>
            <p:ph type="title"/>
          </p:nvPr>
        </p:nvSpPr>
        <p:spPr>
          <a:xfrm>
            <a:off x="685801" y="539262"/>
            <a:ext cx="10131427" cy="3124199"/>
          </a:xfrm>
        </p:spPr>
        <p:txBody>
          <a:bodyPr>
            <a:normAutofit/>
          </a:bodyPr>
          <a:lstStyle/>
          <a:p>
            <a:r>
              <a:rPr lang="it-IT" sz="2400" dirty="0">
                <a:latin typeface="Bell MT" panose="02020503060305020303" pitchFamily="18" charset="0"/>
              </a:rPr>
              <a:t>-Nel libro  </a:t>
            </a:r>
            <a:r>
              <a:rPr lang="it-IT" sz="2400" u="sng" dirty="0">
                <a:latin typeface="Bell MT" panose="02020503060305020303" pitchFamily="18" charset="0"/>
              </a:rPr>
              <a:t>« Alla ricerca di Spinoza» </a:t>
            </a:r>
            <a:r>
              <a:rPr lang="it-IT" sz="2400" u="sng" dirty="0" err="1">
                <a:latin typeface="Bell MT" panose="02020503060305020303" pitchFamily="18" charset="0"/>
              </a:rPr>
              <a:t>Damasio</a:t>
            </a:r>
            <a:r>
              <a:rPr lang="it-IT" sz="2400" dirty="0">
                <a:latin typeface="Bell MT" panose="02020503060305020303" pitchFamily="18" charset="0"/>
              </a:rPr>
              <a:t> definisce le emozioni come movimenti pubblici o </a:t>
            </a:r>
            <a:r>
              <a:rPr lang="it-IT" sz="2400" b="1" u="sng" dirty="0">
                <a:latin typeface="Bell MT" panose="02020503060305020303" pitchFamily="18" charset="0"/>
              </a:rPr>
              <a:t>azioni visibili </a:t>
            </a:r>
            <a:r>
              <a:rPr lang="it-IT" sz="2400" dirty="0">
                <a:latin typeface="Bell MT" panose="02020503060305020303" pitchFamily="18" charset="0"/>
              </a:rPr>
              <a:t>da altri in quanto si manifestano sul volto o nella voce, quando accadono.</a:t>
            </a:r>
            <a:br>
              <a:rPr lang="it-IT" sz="2400" dirty="0">
                <a:latin typeface="Bell MT" panose="02020503060305020303" pitchFamily="18" charset="0"/>
              </a:rPr>
            </a:br>
            <a:r>
              <a:rPr lang="it-IT" sz="2400" dirty="0">
                <a:latin typeface="Bell MT" panose="02020503060305020303" pitchFamily="18" charset="0"/>
              </a:rPr>
              <a:t>- Le emozioni sono </a:t>
            </a:r>
            <a:r>
              <a:rPr lang="it-IT" sz="2400" b="1" u="sng" dirty="0">
                <a:latin typeface="Bell MT" panose="02020503060305020303" pitchFamily="18" charset="0"/>
              </a:rPr>
              <a:t>stati mentali e fisiologici </a:t>
            </a:r>
            <a:r>
              <a:rPr lang="it-IT" sz="2400" dirty="0">
                <a:latin typeface="Bell MT" panose="02020503060305020303" pitchFamily="18" charset="0"/>
              </a:rPr>
              <a:t>associati a modificazioni psicofisiologiche, </a:t>
            </a:r>
            <a:r>
              <a:rPr lang="it-IT" sz="2400" b="1" u="sng" dirty="0">
                <a:latin typeface="Bell MT" panose="02020503060305020303" pitchFamily="18" charset="0"/>
              </a:rPr>
              <a:t>a stimoli interni o esterni, naturali o appresi.</a:t>
            </a:r>
          </a:p>
        </p:txBody>
      </p:sp>
      <p:sp>
        <p:nvSpPr>
          <p:cNvPr id="3" name="Segnaposto testo 2">
            <a:extLst>
              <a:ext uri="{FF2B5EF4-FFF2-40B4-BE49-F238E27FC236}">
                <a16:creationId xmlns:a16="http://schemas.microsoft.com/office/drawing/2014/main" id="{09CBAD4E-427E-4702-84B8-B29E3798EC51}"/>
              </a:ext>
            </a:extLst>
          </p:cNvPr>
          <p:cNvSpPr>
            <a:spLocks noGrp="1"/>
          </p:cNvSpPr>
          <p:nvPr>
            <p:ph type="body" idx="1"/>
          </p:nvPr>
        </p:nvSpPr>
        <p:spPr>
          <a:xfrm>
            <a:off x="685800" y="3429000"/>
            <a:ext cx="10131428" cy="3316356"/>
          </a:xfrm>
        </p:spPr>
        <p:txBody>
          <a:bodyPr>
            <a:normAutofit/>
          </a:bodyPr>
          <a:lstStyle/>
          <a:p>
            <a:r>
              <a:rPr lang="it-IT" sz="2400" dirty="0"/>
              <a:t> -</a:t>
            </a:r>
            <a:r>
              <a:rPr lang="it-IT" sz="2400" dirty="0">
                <a:latin typeface="Bell MT" panose="02020503060305020303" pitchFamily="18" charset="0"/>
              </a:rPr>
              <a:t>Emozioni come la gioia o la paura sono risposte chimiche a modificazioni dell’organismo di natura esterna che, </a:t>
            </a:r>
            <a:r>
              <a:rPr lang="it-IT" sz="2400" b="1" u="sng" dirty="0">
                <a:latin typeface="Bell MT" panose="02020503060305020303" pitchFamily="18" charset="0"/>
              </a:rPr>
              <a:t>a livello fisiologico</a:t>
            </a:r>
            <a:r>
              <a:rPr lang="it-IT" sz="2400" dirty="0">
                <a:latin typeface="Bell MT" panose="02020503060305020303" pitchFamily="18" charset="0"/>
              </a:rPr>
              <a:t>, si manifestano rispettivamente con vasodilatazione, aumento della pressione sanguigna, rilassamento dei muscoli, distensione dei muscoli facciali ed avente come risultato l’incremento del benessere e con aumento vertiginoso di battito cardiaco e pressione ematica presenti quando l’organismo sente minacciata la propria integrità.</a:t>
            </a:r>
          </a:p>
        </p:txBody>
      </p:sp>
    </p:spTree>
    <p:extLst>
      <p:ext uri="{BB962C8B-B14F-4D97-AF65-F5344CB8AC3E}">
        <p14:creationId xmlns:p14="http://schemas.microsoft.com/office/powerpoint/2010/main" val="17948616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58617D0-9651-4DDE-9BAB-1C5114905197}"/>
              </a:ext>
            </a:extLst>
          </p:cNvPr>
          <p:cNvSpPr>
            <a:spLocks noGrp="1"/>
          </p:cNvSpPr>
          <p:nvPr>
            <p:ph type="title"/>
          </p:nvPr>
        </p:nvSpPr>
        <p:spPr>
          <a:xfrm>
            <a:off x="685801" y="391886"/>
            <a:ext cx="10131425" cy="1188721"/>
          </a:xfrm>
        </p:spPr>
        <p:txBody>
          <a:bodyPr>
            <a:normAutofit/>
          </a:bodyPr>
          <a:lstStyle/>
          <a:p>
            <a:r>
              <a:rPr lang="it-IT" sz="4800" b="1" i="1" u="sng" dirty="0"/>
              <a:t>LA TEORIA DI WILLIAM JAMES</a:t>
            </a:r>
          </a:p>
        </p:txBody>
      </p:sp>
      <p:sp>
        <p:nvSpPr>
          <p:cNvPr id="3" name="Segnaposto contenuto 2">
            <a:extLst>
              <a:ext uri="{FF2B5EF4-FFF2-40B4-BE49-F238E27FC236}">
                <a16:creationId xmlns:a16="http://schemas.microsoft.com/office/drawing/2014/main" id="{9B7727E2-4F67-405B-AB08-4BD4B252F3FF}"/>
              </a:ext>
            </a:extLst>
          </p:cNvPr>
          <p:cNvSpPr>
            <a:spLocks noGrp="1"/>
          </p:cNvSpPr>
          <p:nvPr>
            <p:ph idx="1"/>
          </p:nvPr>
        </p:nvSpPr>
        <p:spPr>
          <a:xfrm>
            <a:off x="685801" y="1332410"/>
            <a:ext cx="10131425" cy="5525589"/>
          </a:xfrm>
        </p:spPr>
        <p:txBody>
          <a:bodyPr>
            <a:normAutofit/>
          </a:bodyPr>
          <a:lstStyle/>
          <a:p>
            <a:r>
              <a:rPr lang="it-IT" sz="2000" dirty="0"/>
              <a:t> William James nel 1884 fece riferimento </a:t>
            </a:r>
            <a:r>
              <a:rPr lang="it-IT" sz="2000" b="1" u="sng" dirty="0"/>
              <a:t>a processi neurofisiologici </a:t>
            </a:r>
            <a:r>
              <a:rPr lang="it-IT" sz="2000" dirty="0"/>
              <a:t>in base a quali si determina l’emozione; </a:t>
            </a:r>
            <a:r>
              <a:rPr lang="it-IT" sz="2000" dirty="0" err="1"/>
              <a:t>cioé</a:t>
            </a:r>
            <a:r>
              <a:rPr lang="it-IT" sz="2000" dirty="0"/>
              <a:t> un “sentire” quei mutamenti  </a:t>
            </a:r>
            <a:r>
              <a:rPr lang="it-IT" sz="2000" b="1" u="sng" dirty="0"/>
              <a:t>«a livello viscerale» </a:t>
            </a:r>
            <a:r>
              <a:rPr lang="it-IT" sz="2000" dirty="0"/>
              <a:t>in seguito ad un impulso scatenante. </a:t>
            </a:r>
          </a:p>
          <a:p>
            <a:r>
              <a:rPr lang="it-IT" sz="2000" dirty="0"/>
              <a:t>Tale teoria prende il nome di </a:t>
            </a:r>
            <a:r>
              <a:rPr lang="it-IT" sz="2000" b="1" u="sng" dirty="0"/>
              <a:t>“teoria periferica”. </a:t>
            </a:r>
            <a:r>
              <a:rPr lang="it-IT" sz="2000" dirty="0"/>
              <a:t>Da semplice percezione dell’evento induce quindi a ciò che è emotivamente sentito, </a:t>
            </a:r>
            <a:r>
              <a:rPr lang="it-IT" sz="2000" b="1" u="sng" dirty="0"/>
              <a:t>per cui le emozioni sono la conseguenza e non l’anticipazione di mutazioni fisiologiche periferiche</a:t>
            </a:r>
            <a:r>
              <a:rPr lang="it-IT" sz="2000" dirty="0"/>
              <a:t>. L’attivazione fisiologica è fondamentale per definire l’emozione  come un particolare processo psichico. Infatti, senza questo tipo di attivazione non si può parlare di emozioni.</a:t>
            </a:r>
          </a:p>
          <a:p>
            <a:r>
              <a:rPr lang="it-IT" sz="2000" dirty="0"/>
              <a:t>Nella sua teoria W. James osserva che ci sono emozioni in cui ciascuno di noi riconosce una forte reazione organica (rabbia, paura, amore, dolore).  Egli sostiene che i cambiamenti corporei seguono un’emozione. Il pensiero comune segue un ordine scorretto (stimolo /emozione/reazione). W. James  dice </a:t>
            </a:r>
            <a:r>
              <a:rPr lang="it-IT" sz="2000" b="1" u="sng" dirty="0"/>
              <a:t>che l’emozione  è il sentimento dei cambiamenti corporei </a:t>
            </a:r>
            <a:r>
              <a:rPr lang="it-IT" sz="2000" dirty="0"/>
              <a:t>ed è proprio su questo sentimento che si producono i cambiamenti corporei. Inoltre, sostiene che la sequenza  dei fenomeni segua questa sequenza: stimolo /reazione/emozione.</a:t>
            </a:r>
          </a:p>
        </p:txBody>
      </p:sp>
    </p:spTree>
    <p:extLst>
      <p:ext uri="{BB962C8B-B14F-4D97-AF65-F5344CB8AC3E}">
        <p14:creationId xmlns:p14="http://schemas.microsoft.com/office/powerpoint/2010/main" val="28023407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7BB1A4E-D6C3-491D-91D4-A95B9723CA8F}"/>
              </a:ext>
            </a:extLst>
          </p:cNvPr>
          <p:cNvSpPr>
            <a:spLocks noGrp="1"/>
          </p:cNvSpPr>
          <p:nvPr>
            <p:ph type="title"/>
          </p:nvPr>
        </p:nvSpPr>
        <p:spPr>
          <a:xfrm>
            <a:off x="534082" y="384373"/>
            <a:ext cx="10131425" cy="1158341"/>
          </a:xfrm>
        </p:spPr>
        <p:txBody>
          <a:bodyPr>
            <a:normAutofit/>
          </a:bodyPr>
          <a:lstStyle/>
          <a:p>
            <a:r>
              <a:rPr lang="it-IT" sz="4800" b="1" i="1" u="sng" dirty="0">
                <a:solidFill>
                  <a:schemeClr val="bg1"/>
                </a:solidFill>
              </a:rPr>
              <a:t>IL PROCESSO EMOTIVO PER W. JAMES</a:t>
            </a:r>
          </a:p>
        </p:txBody>
      </p:sp>
      <p:pic>
        <p:nvPicPr>
          <p:cNvPr id="6" name="Segnaposto contenuto 5">
            <a:extLst>
              <a:ext uri="{FF2B5EF4-FFF2-40B4-BE49-F238E27FC236}">
                <a16:creationId xmlns:a16="http://schemas.microsoft.com/office/drawing/2014/main" id="{F6438616-E37A-45A3-9E4B-96CBAC98947E}"/>
              </a:ext>
            </a:extLst>
          </p:cNvPr>
          <p:cNvPicPr>
            <a:picLocks noGrp="1" noChangeAspect="1"/>
          </p:cNvPicPr>
          <p:nvPr>
            <p:ph idx="1"/>
          </p:nvPr>
        </p:nvPicPr>
        <p:blipFill>
          <a:blip r:embed="rId2"/>
          <a:stretch>
            <a:fillRect/>
          </a:stretch>
        </p:blipFill>
        <p:spPr>
          <a:xfrm>
            <a:off x="4875169" y="3441800"/>
            <a:ext cx="1999661" cy="1158340"/>
          </a:xfrm>
          <a:prstGeom prst="rect">
            <a:avLst/>
          </a:prstGeom>
          <a:ln w="88900" cap="sq" cmpd="thickThin">
            <a:solidFill>
              <a:srgbClr val="000000"/>
            </a:solidFill>
            <a:prstDash val="solid"/>
            <a:miter lim="800000"/>
          </a:ln>
          <a:effectLst>
            <a:innerShdw blurRad="76200">
              <a:srgbClr val="000000"/>
            </a:innerShdw>
          </a:effectLst>
        </p:spPr>
      </p:pic>
      <p:pic>
        <p:nvPicPr>
          <p:cNvPr id="7" name="Immagine 6">
            <a:extLst>
              <a:ext uri="{FF2B5EF4-FFF2-40B4-BE49-F238E27FC236}">
                <a16:creationId xmlns:a16="http://schemas.microsoft.com/office/drawing/2014/main" id="{E9272449-F817-440C-9C05-D660B64C6831}"/>
              </a:ext>
            </a:extLst>
          </p:cNvPr>
          <p:cNvPicPr>
            <a:picLocks noChangeAspect="1"/>
          </p:cNvPicPr>
          <p:nvPr/>
        </p:nvPicPr>
        <p:blipFill>
          <a:blip r:embed="rId2"/>
          <a:stretch>
            <a:fillRect/>
          </a:stretch>
        </p:blipFill>
        <p:spPr>
          <a:xfrm>
            <a:off x="8918991" y="3456342"/>
            <a:ext cx="1999661" cy="1158340"/>
          </a:xfrm>
          <a:prstGeom prst="rect">
            <a:avLst/>
          </a:prstGeom>
          <a:ln w="88900" cap="sq" cmpd="thickThin">
            <a:solidFill>
              <a:srgbClr val="000000"/>
            </a:solidFill>
            <a:prstDash val="solid"/>
            <a:miter lim="800000"/>
          </a:ln>
          <a:effectLst>
            <a:innerShdw blurRad="76200">
              <a:srgbClr val="000000"/>
            </a:innerShdw>
          </a:effectLst>
        </p:spPr>
      </p:pic>
      <p:pic>
        <p:nvPicPr>
          <p:cNvPr id="8" name="Immagine 7">
            <a:extLst>
              <a:ext uri="{FF2B5EF4-FFF2-40B4-BE49-F238E27FC236}">
                <a16:creationId xmlns:a16="http://schemas.microsoft.com/office/drawing/2014/main" id="{30505E37-7B98-4A23-B128-43570867ECB8}"/>
              </a:ext>
            </a:extLst>
          </p:cNvPr>
          <p:cNvPicPr>
            <a:picLocks noChangeAspect="1"/>
          </p:cNvPicPr>
          <p:nvPr/>
        </p:nvPicPr>
        <p:blipFill>
          <a:blip r:embed="rId3"/>
          <a:stretch>
            <a:fillRect/>
          </a:stretch>
        </p:blipFill>
        <p:spPr>
          <a:xfrm>
            <a:off x="793560" y="3364894"/>
            <a:ext cx="2182557" cy="1341236"/>
          </a:xfrm>
          <a:prstGeom prst="rect">
            <a:avLst/>
          </a:prstGeom>
        </p:spPr>
      </p:pic>
      <p:sp>
        <p:nvSpPr>
          <p:cNvPr id="9" name="CasellaDiTesto 8">
            <a:extLst>
              <a:ext uri="{FF2B5EF4-FFF2-40B4-BE49-F238E27FC236}">
                <a16:creationId xmlns:a16="http://schemas.microsoft.com/office/drawing/2014/main" id="{F961B64E-792F-42D9-9975-7415AF3F0ADA}"/>
              </a:ext>
            </a:extLst>
          </p:cNvPr>
          <p:cNvSpPr txBox="1"/>
          <p:nvPr/>
        </p:nvSpPr>
        <p:spPr>
          <a:xfrm>
            <a:off x="5254664" y="3667027"/>
            <a:ext cx="1505243" cy="707886"/>
          </a:xfrm>
          <a:prstGeom prst="rect">
            <a:avLst/>
          </a:prstGeom>
          <a:noFill/>
        </p:spPr>
        <p:txBody>
          <a:bodyPr wrap="square" rtlCol="0">
            <a:spAutoFit/>
          </a:bodyPr>
          <a:lstStyle/>
          <a:p>
            <a:r>
              <a:rPr lang="it-IT" sz="2000" b="1" dirty="0"/>
              <a:t>REAZIONI CORPOREE</a:t>
            </a:r>
          </a:p>
        </p:txBody>
      </p:sp>
      <p:sp>
        <p:nvSpPr>
          <p:cNvPr id="10" name="CasellaDiTesto 9">
            <a:extLst>
              <a:ext uri="{FF2B5EF4-FFF2-40B4-BE49-F238E27FC236}">
                <a16:creationId xmlns:a16="http://schemas.microsoft.com/office/drawing/2014/main" id="{023B6ECB-D10F-46A4-B535-2AAB3D451A42}"/>
              </a:ext>
            </a:extLst>
          </p:cNvPr>
          <p:cNvSpPr txBox="1"/>
          <p:nvPr/>
        </p:nvSpPr>
        <p:spPr>
          <a:xfrm>
            <a:off x="1087591" y="3667027"/>
            <a:ext cx="1477108" cy="707886"/>
          </a:xfrm>
          <a:prstGeom prst="rect">
            <a:avLst/>
          </a:prstGeom>
          <a:noFill/>
        </p:spPr>
        <p:txBody>
          <a:bodyPr wrap="square" rtlCol="0">
            <a:spAutoFit/>
          </a:bodyPr>
          <a:lstStyle/>
          <a:p>
            <a:r>
              <a:rPr lang="it-IT" sz="2000" b="1" dirty="0"/>
              <a:t>SITUAZIONI ESTERNE</a:t>
            </a:r>
          </a:p>
        </p:txBody>
      </p:sp>
      <p:sp>
        <p:nvSpPr>
          <p:cNvPr id="11" name="CasellaDiTesto 10">
            <a:extLst>
              <a:ext uri="{FF2B5EF4-FFF2-40B4-BE49-F238E27FC236}">
                <a16:creationId xmlns:a16="http://schemas.microsoft.com/office/drawing/2014/main" id="{7133FB59-042D-4941-95EC-6604BDA814D8}"/>
              </a:ext>
            </a:extLst>
          </p:cNvPr>
          <p:cNvSpPr txBox="1"/>
          <p:nvPr/>
        </p:nvSpPr>
        <p:spPr>
          <a:xfrm>
            <a:off x="9208817" y="3835457"/>
            <a:ext cx="1420008" cy="400110"/>
          </a:xfrm>
          <a:prstGeom prst="rect">
            <a:avLst/>
          </a:prstGeom>
          <a:noFill/>
        </p:spPr>
        <p:txBody>
          <a:bodyPr wrap="square" rtlCol="0">
            <a:spAutoFit/>
          </a:bodyPr>
          <a:lstStyle/>
          <a:p>
            <a:r>
              <a:rPr lang="it-IT" sz="2000" b="1" dirty="0"/>
              <a:t>EMOZIONE</a:t>
            </a:r>
          </a:p>
        </p:txBody>
      </p:sp>
      <p:sp>
        <p:nvSpPr>
          <p:cNvPr id="12" name="CasellaDiTesto 11">
            <a:extLst>
              <a:ext uri="{FF2B5EF4-FFF2-40B4-BE49-F238E27FC236}">
                <a16:creationId xmlns:a16="http://schemas.microsoft.com/office/drawing/2014/main" id="{FC4F8D85-8DB1-479A-B12A-0EB9A7F78FCA}"/>
              </a:ext>
            </a:extLst>
          </p:cNvPr>
          <p:cNvSpPr txBox="1"/>
          <p:nvPr/>
        </p:nvSpPr>
        <p:spPr>
          <a:xfrm>
            <a:off x="793560" y="1767941"/>
            <a:ext cx="2182557" cy="584775"/>
          </a:xfrm>
          <a:prstGeom prst="rect">
            <a:avLst/>
          </a:prstGeom>
          <a:noFill/>
        </p:spPr>
        <p:txBody>
          <a:bodyPr wrap="square" rtlCol="0">
            <a:spAutoFit/>
          </a:bodyPr>
          <a:lstStyle/>
          <a:p>
            <a:r>
              <a:rPr lang="it-IT" sz="3200" b="1" u="sng" dirty="0"/>
              <a:t>STIMOLO</a:t>
            </a:r>
          </a:p>
        </p:txBody>
      </p:sp>
      <p:sp>
        <p:nvSpPr>
          <p:cNvPr id="13" name="CasellaDiTesto 12">
            <a:extLst>
              <a:ext uri="{FF2B5EF4-FFF2-40B4-BE49-F238E27FC236}">
                <a16:creationId xmlns:a16="http://schemas.microsoft.com/office/drawing/2014/main" id="{8F554EAB-04BB-4F51-A2EB-9832FAF6C61E}"/>
              </a:ext>
            </a:extLst>
          </p:cNvPr>
          <p:cNvSpPr txBox="1"/>
          <p:nvPr/>
        </p:nvSpPr>
        <p:spPr>
          <a:xfrm>
            <a:off x="9028060" y="1767941"/>
            <a:ext cx="1890592" cy="584775"/>
          </a:xfrm>
          <a:prstGeom prst="rect">
            <a:avLst/>
          </a:prstGeom>
          <a:noFill/>
        </p:spPr>
        <p:txBody>
          <a:bodyPr wrap="square" rtlCol="0">
            <a:spAutoFit/>
          </a:bodyPr>
          <a:lstStyle/>
          <a:p>
            <a:r>
              <a:rPr lang="it-IT" sz="3200" b="1" u="sng" dirty="0"/>
              <a:t>RISPOSTA</a:t>
            </a:r>
          </a:p>
        </p:txBody>
      </p:sp>
      <p:sp>
        <p:nvSpPr>
          <p:cNvPr id="14" name="Freccia a destra 13">
            <a:extLst>
              <a:ext uri="{FF2B5EF4-FFF2-40B4-BE49-F238E27FC236}">
                <a16:creationId xmlns:a16="http://schemas.microsoft.com/office/drawing/2014/main" id="{FB8F715E-CAED-40C0-956D-E5BBBE430EC5}"/>
              </a:ext>
            </a:extLst>
          </p:cNvPr>
          <p:cNvSpPr/>
          <p:nvPr/>
        </p:nvSpPr>
        <p:spPr>
          <a:xfrm>
            <a:off x="3263705" y="3835457"/>
            <a:ext cx="1041009" cy="40011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5" name="Freccia a destra 14">
            <a:extLst>
              <a:ext uri="{FF2B5EF4-FFF2-40B4-BE49-F238E27FC236}">
                <a16:creationId xmlns:a16="http://schemas.microsoft.com/office/drawing/2014/main" id="{EEC40082-6A86-4615-BEA8-7053EE17A71F}"/>
              </a:ext>
            </a:extLst>
          </p:cNvPr>
          <p:cNvSpPr/>
          <p:nvPr/>
        </p:nvSpPr>
        <p:spPr>
          <a:xfrm>
            <a:off x="7445285" y="3835457"/>
            <a:ext cx="1183879" cy="40011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6" name="Freccia a incrocio 15">
            <a:extLst>
              <a:ext uri="{FF2B5EF4-FFF2-40B4-BE49-F238E27FC236}">
                <a16:creationId xmlns:a16="http://schemas.microsoft.com/office/drawing/2014/main" id="{24220D5A-A0FC-476C-AA0F-641BBAB1E0B7}"/>
              </a:ext>
            </a:extLst>
          </p:cNvPr>
          <p:cNvSpPr/>
          <p:nvPr/>
        </p:nvSpPr>
        <p:spPr>
          <a:xfrm>
            <a:off x="3432516" y="4889342"/>
            <a:ext cx="703385" cy="633046"/>
          </a:xfrm>
          <a:prstGeom prst="quad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7" name="CasellaDiTesto 16">
            <a:extLst>
              <a:ext uri="{FF2B5EF4-FFF2-40B4-BE49-F238E27FC236}">
                <a16:creationId xmlns:a16="http://schemas.microsoft.com/office/drawing/2014/main" id="{3EAB2553-8772-4E21-8627-84E1B8E0B9FD}"/>
              </a:ext>
            </a:extLst>
          </p:cNvPr>
          <p:cNvSpPr txBox="1"/>
          <p:nvPr/>
        </p:nvSpPr>
        <p:spPr>
          <a:xfrm>
            <a:off x="2564699" y="6020972"/>
            <a:ext cx="2689965" cy="646331"/>
          </a:xfrm>
          <a:prstGeom prst="rect">
            <a:avLst/>
          </a:prstGeom>
          <a:noFill/>
        </p:spPr>
        <p:txBody>
          <a:bodyPr wrap="square" rtlCol="0">
            <a:spAutoFit/>
          </a:bodyPr>
          <a:lstStyle/>
          <a:p>
            <a:r>
              <a:rPr lang="it-IT" sz="3600" b="1" u="sng" dirty="0"/>
              <a:t>PERCEZIONE</a:t>
            </a:r>
          </a:p>
        </p:txBody>
      </p:sp>
    </p:spTree>
    <p:extLst>
      <p:ext uri="{BB962C8B-B14F-4D97-AF65-F5344CB8AC3E}">
        <p14:creationId xmlns:p14="http://schemas.microsoft.com/office/powerpoint/2010/main" val="13022779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E8AC48C-9EB8-461B-A09A-9FEEFEA862E0}"/>
              </a:ext>
            </a:extLst>
          </p:cNvPr>
          <p:cNvSpPr>
            <a:spLocks noGrp="1"/>
          </p:cNvSpPr>
          <p:nvPr>
            <p:ph type="title"/>
          </p:nvPr>
        </p:nvSpPr>
        <p:spPr/>
        <p:txBody>
          <a:bodyPr/>
          <a:lstStyle/>
          <a:p>
            <a:r>
              <a:rPr lang="it-IT" dirty="0"/>
              <a:t>LA RUOTA DI PLUTCHIK E LE OTTO EMOZIONI PRIMARIE</a:t>
            </a:r>
          </a:p>
        </p:txBody>
      </p:sp>
      <p:sp>
        <p:nvSpPr>
          <p:cNvPr id="3" name="Segnaposto contenuto 2">
            <a:extLst>
              <a:ext uri="{FF2B5EF4-FFF2-40B4-BE49-F238E27FC236}">
                <a16:creationId xmlns:a16="http://schemas.microsoft.com/office/drawing/2014/main" id="{9468C6FC-A195-4B50-9691-1931F8A253FE}"/>
              </a:ext>
            </a:extLst>
          </p:cNvPr>
          <p:cNvSpPr>
            <a:spLocks noGrp="1"/>
          </p:cNvSpPr>
          <p:nvPr>
            <p:ph idx="1"/>
          </p:nvPr>
        </p:nvSpPr>
        <p:spPr>
          <a:xfrm>
            <a:off x="685801" y="2142067"/>
            <a:ext cx="10131425" cy="4005515"/>
          </a:xfrm>
        </p:spPr>
        <p:txBody>
          <a:bodyPr/>
          <a:lstStyle/>
          <a:p>
            <a:r>
              <a:rPr lang="it-IT" dirty="0"/>
              <a:t>RABBIA- PAURA</a:t>
            </a:r>
          </a:p>
          <a:p>
            <a:r>
              <a:rPr lang="it-IT" dirty="0"/>
              <a:t>TRISTEZZA-GIOIA</a:t>
            </a:r>
          </a:p>
          <a:p>
            <a:r>
              <a:rPr lang="it-IT" dirty="0"/>
              <a:t>SORPRESA-ATTESA</a:t>
            </a:r>
          </a:p>
          <a:p>
            <a:r>
              <a:rPr lang="it-IT" dirty="0"/>
              <a:t>DISGUSTO- ACCETTAZIONE</a:t>
            </a:r>
          </a:p>
        </p:txBody>
      </p:sp>
      <p:pic>
        <p:nvPicPr>
          <p:cNvPr id="5" name="Immagine 4">
            <a:extLst>
              <a:ext uri="{FF2B5EF4-FFF2-40B4-BE49-F238E27FC236}">
                <a16:creationId xmlns:a16="http://schemas.microsoft.com/office/drawing/2014/main" id="{A5A10C30-ABFB-4539-9564-52561E2A3949}"/>
              </a:ext>
            </a:extLst>
          </p:cNvPr>
          <p:cNvPicPr>
            <a:picLocks noChangeAspect="1"/>
          </p:cNvPicPr>
          <p:nvPr/>
        </p:nvPicPr>
        <p:blipFill>
          <a:blip r:embed="rId2"/>
          <a:stretch>
            <a:fillRect/>
          </a:stretch>
        </p:blipFill>
        <p:spPr>
          <a:xfrm>
            <a:off x="4360985" y="1420837"/>
            <a:ext cx="6957499" cy="5230691"/>
          </a:xfrm>
          <a:prstGeom prst="rect">
            <a:avLst/>
          </a:prstGeom>
        </p:spPr>
      </p:pic>
    </p:spTree>
    <p:extLst>
      <p:ext uri="{BB962C8B-B14F-4D97-AF65-F5344CB8AC3E}">
        <p14:creationId xmlns:p14="http://schemas.microsoft.com/office/powerpoint/2010/main" val="146953792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elestiale">
  <a:themeElements>
    <a:clrScheme name="Celestial">
      <a:dk1>
        <a:sysClr val="windowText" lastClr="000000"/>
      </a:dk1>
      <a:lt1>
        <a:sysClr val="window" lastClr="FFFFFF"/>
      </a:lt1>
      <a:dk2>
        <a:srgbClr val="3F296A"/>
      </a:dk2>
      <a:lt2>
        <a:srgbClr val="EBEBEB"/>
      </a:lt2>
      <a:accent1>
        <a:srgbClr val="E84574"/>
      </a:accent1>
      <a:accent2>
        <a:srgbClr val="798FF2"/>
      </a:accent2>
      <a:accent3>
        <a:srgbClr val="95C369"/>
      </a:accent3>
      <a:accent4>
        <a:srgbClr val="EE875A"/>
      </a:accent4>
      <a:accent5>
        <a:srgbClr val="C363E8"/>
      </a:accent5>
      <a:accent6>
        <a:srgbClr val="6AADC8"/>
      </a:accent6>
      <a:hlink>
        <a:srgbClr val="FE80C7"/>
      </a:hlink>
      <a:folHlink>
        <a:srgbClr val="FBA3EC"/>
      </a:folHlink>
    </a:clrScheme>
    <a:fontScheme name="Celestial">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elestial" id="{C4BB2A3D-0E93-4C5F-B0D2-9D3FCE089CC5}" vid="{61DDDE80-2DFA-4F2A-B66F-72059846BDAA}"/>
    </a:ext>
  </a:extLst>
</a:theme>
</file>

<file path=docProps/app.xml><?xml version="1.0" encoding="utf-8"?>
<Properties xmlns="http://schemas.openxmlformats.org/officeDocument/2006/extended-properties" xmlns:vt="http://schemas.openxmlformats.org/officeDocument/2006/docPropsVTypes">
  <Template>TM03457452[[fn=Celestiale]]</Template>
  <TotalTime>3502</TotalTime>
  <Words>6488</Words>
  <Application>Microsoft Office PowerPoint</Application>
  <PresentationFormat>Widescreen</PresentationFormat>
  <Paragraphs>259</Paragraphs>
  <Slides>50</Slides>
  <Notes>0</Notes>
  <HiddenSlides>0</HiddenSlides>
  <MMClips>0</MMClips>
  <ScaleCrop>false</ScaleCrop>
  <HeadingPairs>
    <vt:vector size="6" baseType="variant">
      <vt:variant>
        <vt:lpstr>Caratteri utilizzati</vt:lpstr>
      </vt:variant>
      <vt:variant>
        <vt:i4>7</vt:i4>
      </vt:variant>
      <vt:variant>
        <vt:lpstr>Tema</vt:lpstr>
      </vt:variant>
      <vt:variant>
        <vt:i4>1</vt:i4>
      </vt:variant>
      <vt:variant>
        <vt:lpstr>Titoli diapositive</vt:lpstr>
      </vt:variant>
      <vt:variant>
        <vt:i4>50</vt:i4>
      </vt:variant>
    </vt:vector>
  </HeadingPairs>
  <TitlesOfParts>
    <vt:vector size="58" baseType="lpstr">
      <vt:lpstr>Arial</vt:lpstr>
      <vt:lpstr>Bell MT</vt:lpstr>
      <vt:lpstr>Bernard MT Condensed</vt:lpstr>
      <vt:lpstr>Calibri</vt:lpstr>
      <vt:lpstr>Calibri Light</vt:lpstr>
      <vt:lpstr>Times New Roman</vt:lpstr>
      <vt:lpstr>Wingdings</vt:lpstr>
      <vt:lpstr>Celestiale</vt:lpstr>
      <vt:lpstr>EMOZIONI</vt:lpstr>
      <vt:lpstr>Presentazione standard di PowerPoint</vt:lpstr>
      <vt:lpstr>Presentazione standard di PowerPoint</vt:lpstr>
      <vt:lpstr>Presentazione standard di PowerPoint</vt:lpstr>
      <vt:lpstr>Presentazione standard di PowerPoint</vt:lpstr>
      <vt:lpstr>-Nel libro  « Alla ricerca di Spinoza» Damasio definisce le emozioni come movimenti pubblici o azioni visibili da altri in quanto si manifestano sul volto o nella voce, quando accadono. - Le emozioni sono stati mentali e fisiologici associati a modificazioni psicofisiologiche, a stimoli interni o esterni, naturali o appresi.</vt:lpstr>
      <vt:lpstr>LA TEORIA DI WILLIAM JAMES</vt:lpstr>
      <vt:lpstr>IL PROCESSO EMOTIVO PER W. JAMES</vt:lpstr>
      <vt:lpstr>LA RUOTA DI PLUTCHIK E LE OTTO EMOZIONI PRIMARIE</vt:lpstr>
      <vt:lpstr>UN ESPERIMENTO SU NOI STESSE!!!</vt:lpstr>
      <vt:lpstr>IL NOSTRO METODO DI ANALISI SI E’ SVOLTO NEL SEGUENTE MODO:</vt:lpstr>
      <vt:lpstr>I TESTI LETTERARI presi in esame:</vt:lpstr>
      <vt:lpstr>DOMANDE CHE CI SIAMO POSTE DURANTE LA LETTURA E PUNTI IN CUI CONCENTREREMO LA NOSTRA ATTENZIONE:</vt:lpstr>
      <vt:lpstr>Scala emozionale delle nostre emozioni durante la lettura di La Metamorfosi, secondo la RUOTA di Plutchik:</vt:lpstr>
      <vt:lpstr>Scala emozionale delle nostre emozioni durante le lettura di orgoglio e PRegiudizio, secondo la RUOTA di Plutchik:</vt:lpstr>
      <vt:lpstr>Presentazione standard di PowerPoint</vt:lpstr>
      <vt:lpstr>FOREGROUNDING DELLA DIMENSIONE DIALOGICA NEI DUE ROMANZI PRESI IN ESAME:</vt:lpstr>
      <vt:lpstr>BREVE QUADRO BIOGRAFICO SU KAFKA</vt:lpstr>
      <vt:lpstr>BREVE QUADRO BIOGRAFICO SU JANE AUSTEN</vt:lpstr>
      <vt:lpstr>SCALA EMOZIONALE DI Piera- lA metamorfosi</vt:lpstr>
      <vt:lpstr>SCALA EMOZIONALE DI Federica- la metamorfosi</vt:lpstr>
      <vt:lpstr>SCALA EMOZIONALE DI FEDERICA- ORGOGLIO E PREGIUDIZIO</vt:lpstr>
      <vt:lpstr>SCALA EMOZIONALE DI PIERA – ORGOGLIO E PREGIUDIZIO</vt:lpstr>
      <vt:lpstr>Inciampi in kafka</vt:lpstr>
      <vt:lpstr>Inciampi Jane Austen</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«LETTERA AL PADRE» 1919. (…)  Allora e dappertutto avrei avuto bisogno di incoraggiamento. Già ero schiacciato dalla tua nuda fisicità. Ricordo ad esempio come, frequentemente, ci spogliavamo insieme in cabina. Io magro, debole, sottile, tu forte, alto, massiccio. Già in cabina mi sentivo miserabile, e non solo di fronte a te, ma di fronte a tutto il mondo, perché tu eri per me la misura di tutte le cose. Se però uscivamo dalla cabina davanti alla gente, e tu mi tenevi per mano, io che ero uno scheletrino insicuro, a piedi nudi sulle assi, tremebondo davanti all'acqua, incapace di ripetere i movimenti che tu, con le migliori intenzioni ma in effetti con mia profonda vergogna, eseguivi nuotando, allora ero disperatissimo, e tutte le mie esperienze negative in tutti i campi in quegli istanti concordavano in modo grandioso. </vt:lpstr>
      <vt:lpstr>…E anche vero che praticamente non mi hai mai picchiato. Ma gli urli, la tua faccia che diventava rossa, il subitaneo slacciare le bretelle, l'appoggiarle sulla spalliera della sedia, erano per me quasi peggio. E come quando uno deve essere impiccato. Se lo impiccano davvero, è morto, e tutto è finito. Ma se deve assistere a tutte le preparazioni per essere impiccato e solo quando gli fanno scorrere il cappio intorno al collo apprende di essere stato graziato, allora può soffrirne per tutta la vita. Inoltre dalle molte volte in cui, secondo l'opinione da te chiaramente manifestata, mi sarei meritato una scarica di botte ma le avevo evitate per un pelo grazie alla tua magnanimità ho ricavato soltanto un gran senso di colpa…</vt:lpstr>
      <vt:lpstr>. (…)Ci sono stati anni in cui io, in piena salute, ho trascorso più tempo in ozio sul divano di quanto tu abbia fatto in tutta la tua vita, malattie comprese. Quando fuggivo da te occupatissimo, era in massima parte per andarmi a sdraiare in camera mia(…)</vt:lpstr>
      <vt:lpstr>«Mamma, mamma» bisbigliò Gregor alzando lo sguardo verso di lei. Per un attimo aveva completamente scordato il procuratore; invece, alla vista del caffè che colava, non poté fare a meno di muovere le mascelle con uno scatto secco. Allora la madre ricominciò ad urlare, scappò dal tavolo e cadde tra le braccia del padre che stava accorrendo. Ma Gregor non aveva tempo per i suoi genitori(…) Gregor prese la rincorsa per essere sicuro di raggiungerlo(…)  Purtroppo quella fuga del procuratore sembrò sconvolgere completamente il padre che sino a quel momento aveva saputo controllarsi abbastanza, di conseguenza, invece di correre dietro al procuratore o permettere a Gregor di raggiungere il suo intento, afferrò con la destra il bastone che il procuratore aveva lasciato sulla sedia assieme al cappello e al soprabito, mentre con la sinistra prese un giornale dal tavolo, poi battendo i piedi e agitando il bastone e il giornale si dispose a ricacciare Gregor nella sua stanza. Le preghiere di Gregor non servirono, esse non  erano neppure capite, il padre continuava a battere i piedi sempre più forte(…) Il padre continuava ad incalzare spietatamente emettendo dei sibili, pareva un pazzo. Gregor non aveva alcuna pratica nel camminare all’indietro e andava piano. Se Gregor avesse potuto voltarsi sarebbe arrivato subito nella stanza….Alla fine Gregor non ebbe altra scelta…Gregor si sentiva completamente frastornato…</vt:lpstr>
      <vt:lpstr> A tavola ci si doveva occupare solo del pasto, tu però ti tagliavi le unghie, facevi la punta alle matite, ti pulivi le orecchie con uno stuzzicadenti. Ti prego, padre, non fraintendermi, sarebbero stati di per sé particolari completamente insignificanti: per me divennero schiaccianti soltanto perché tu, misura assoluta di tutte le cose, personalmente non ti attenevi ai comandamenti che mi imponevi. In questo modo il mondo per me risultò diviso in tre parti: una in cui vivevo io, lo schiavo, sotto leggi che erano state escogitate soltanto per me e che inoltre, non sapevo perché, non ero mai in grado di rispettare completamente; poi un secondo mondo, infinitamente distante dal mio, in cui vivevi tu, impegnato a governare, impartire ordini e andare in collera se non erano eseguiti; e infine un terzo mondo, dove il resto degli uomini vivevano felici, liberi da ordini e obbedienza. Io ero costantemente in preda alla vergogna: o seguivo i tuoi ordini, ed era una vergogna perché valevano soltanto per me, o recalcitravo, e anche questa era una vergogna, perché non si poteva recalcitrare davanti a te, o non riuscivo a seguirli, perché ad esempio non avevo la tua forza, il tuo appetito, la tua abilità, per quanto tu pretendessi quella data cosa da me come ovvia; e questa era comunque la vergogna più grande.</vt:lpstr>
      <vt:lpstr>(…)Ma poiché non ero sicuro di niente, avevo bisogno ad ogni momento di una nuova conferma della mia esistenza, niente era veramente e indubbiamente di mia esclusiva proprietà, proprietà che fosse determinata univocamente da me, così divenni naturalmente insicuro anche della cosa a me più vicina, il mio stesso corpo; crebbi molto in altezza ma non sapevo che farmene, il carico era troppo pesante la schiena si curvò; non osavo quasi muovermi o addirittura fare ginnastica, rimasi debole; se tutto quello di cui ancora disponevo sorprendeva, quasi fosse un miracolo, ad esempio la mia buona digestione, questo bastava a farmela perdere, e così era aperta la strada per ogni ipocondria, finché per lo sforzo sovrumano di volermi sposare (tornerò a parlarne) mi è uscito sangue dai polmoni, cosa della quale può essere in parte responsabile anche l'appartamento nel palazzo Schonbirn, che però mi serviva solo perché credevo di averne bisogno per scrivere, e così è attinente a questa lettera. Quindi tutto ciò non è dovuto al superlavoro, come tu immagini da sempre. Ci sono stati anni in cui io, in piena salute, ho trascorso più tempo in ozio sul divano di quanto tu abbia fatto in tutta la tua vita, malattie comprese. Quando fuggivo da te occupatissimo, era in massima parte per andarmi a sdraiare in camera mia.</vt:lpstr>
      <vt:lpstr>Presentazione standard di PowerPoint</vt:lpstr>
      <vt:lpstr>DIMENSIONE DIALOGICA IN KAFKA</vt:lpstr>
      <vt:lpstr>In merito alla dimensione dialogica in jane austen:</vt:lpstr>
      <vt:lpstr> quando la comunicazione è velata e ambigua…</vt:lpstr>
      <vt:lpstr>Dimensione dialogica  in Jane Austen: </vt:lpstr>
      <vt:lpstr>Esempi di Fraintendimenti J.Austen…</vt:lpstr>
      <vt:lpstr>Movimento</vt:lpstr>
      <vt:lpstr>ANCORA QUALCHE ALTRO ESEMPIO…</vt:lpstr>
      <vt:lpstr>Presentazione standard di PowerPoint</vt:lpstr>
      <vt:lpstr>Elementi in comune riscontrati nei due romanzi:</vt:lpstr>
      <vt:lpstr>CONCLUSIONI</vt:lpstr>
      <vt:lpstr>GRAZIE PER L’ATTENZIONE!!!!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EMOZIONI</dc:title>
  <dc:creator>piera prix</dc:creator>
  <cp:lastModifiedBy>piera prix</cp:lastModifiedBy>
  <cp:revision>214</cp:revision>
  <dcterms:created xsi:type="dcterms:W3CDTF">2019-05-02T14:39:34Z</dcterms:created>
  <dcterms:modified xsi:type="dcterms:W3CDTF">2019-06-01T11:04:14Z</dcterms:modified>
</cp:coreProperties>
</file>