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sldIdLst>
    <p:sldId id="257" r:id="rId5"/>
    <p:sldId id="263" r:id="rId6"/>
    <p:sldId id="308" r:id="rId7"/>
    <p:sldId id="309" r:id="rId8"/>
    <p:sldId id="265" r:id="rId9"/>
    <p:sldId id="266" r:id="rId10"/>
    <p:sldId id="267" r:id="rId11"/>
    <p:sldId id="310" r:id="rId12"/>
    <p:sldId id="268" r:id="rId13"/>
    <p:sldId id="269" r:id="rId14"/>
    <p:sldId id="272" r:id="rId15"/>
    <p:sldId id="311" r:id="rId16"/>
    <p:sldId id="273" r:id="rId17"/>
    <p:sldId id="270" r:id="rId18"/>
    <p:sldId id="274" r:id="rId19"/>
    <p:sldId id="314" r:id="rId20"/>
    <p:sldId id="271"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3" r:id="rId48"/>
    <p:sldId id="312" r:id="rId49"/>
    <p:sldId id="313" r:id="rId50"/>
    <p:sldId id="302" r:id="rId51"/>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552"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291214-7C06-4846-8BB2-05F2784946FD}"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GB"/>
        </a:p>
      </dgm:t>
    </dgm:pt>
    <dgm:pt modelId="{6CEBDAA0-13EA-400A-8637-A95A6096486C}">
      <dgm:prSet phldrT="[Text]"/>
      <dgm:spPr/>
      <dgm:t>
        <a:bodyPr/>
        <a:lstStyle/>
        <a:p>
          <a:r>
            <a:rPr lang="en-GB" dirty="0" smtClean="0"/>
            <a:t>Linguistics/Cognitive linguistics</a:t>
          </a:r>
          <a:endParaRPr lang="en-GB" dirty="0"/>
        </a:p>
      </dgm:t>
    </dgm:pt>
    <dgm:pt modelId="{DCBEF6B0-9B2E-4C5F-B1B2-3D2151E078A7}" type="parTrans" cxnId="{42394534-7D60-4580-9135-9D5BCA8517E3}">
      <dgm:prSet/>
      <dgm:spPr/>
      <dgm:t>
        <a:bodyPr/>
        <a:lstStyle/>
        <a:p>
          <a:endParaRPr lang="en-GB"/>
        </a:p>
      </dgm:t>
    </dgm:pt>
    <dgm:pt modelId="{B820C503-52F5-4665-B26E-01265B7CCE10}" type="sibTrans" cxnId="{42394534-7D60-4580-9135-9D5BCA8517E3}">
      <dgm:prSet/>
      <dgm:spPr/>
      <dgm:t>
        <a:bodyPr/>
        <a:lstStyle/>
        <a:p>
          <a:endParaRPr lang="en-GB"/>
        </a:p>
      </dgm:t>
    </dgm:pt>
    <dgm:pt modelId="{E29A6597-7F55-4B1B-AD99-4C5B093741FD}">
      <dgm:prSet phldrT="[Text]"/>
      <dgm:spPr/>
      <dgm:t>
        <a:bodyPr/>
        <a:lstStyle/>
        <a:p>
          <a:r>
            <a:rPr lang="en-GB" dirty="0" smtClean="0"/>
            <a:t>Blending (</a:t>
          </a:r>
          <a:r>
            <a:rPr lang="en-GB" dirty="0" err="1" smtClean="0"/>
            <a:t>Lakoff</a:t>
          </a:r>
          <a:r>
            <a:rPr lang="en-GB" dirty="0" smtClean="0"/>
            <a:t>, Turner, </a:t>
          </a:r>
          <a:r>
            <a:rPr lang="en-GB" dirty="0" err="1" smtClean="0"/>
            <a:t>Fauconnier</a:t>
          </a:r>
          <a:r>
            <a:rPr lang="en-GB" dirty="0" smtClean="0"/>
            <a:t>)</a:t>
          </a:r>
          <a:endParaRPr lang="en-GB" dirty="0"/>
        </a:p>
      </dgm:t>
    </dgm:pt>
    <dgm:pt modelId="{ACF6DB6E-CCC1-418D-818B-5C23AE89FDD9}" type="parTrans" cxnId="{DADF367A-5407-4C9C-9B55-600BA75CD7AB}">
      <dgm:prSet/>
      <dgm:spPr/>
      <dgm:t>
        <a:bodyPr/>
        <a:lstStyle/>
        <a:p>
          <a:endParaRPr lang="en-GB"/>
        </a:p>
      </dgm:t>
    </dgm:pt>
    <dgm:pt modelId="{7E1DCB53-878F-4634-AD68-A2FE7E461849}" type="sibTrans" cxnId="{DADF367A-5407-4C9C-9B55-600BA75CD7AB}">
      <dgm:prSet/>
      <dgm:spPr/>
      <dgm:t>
        <a:bodyPr/>
        <a:lstStyle/>
        <a:p>
          <a:endParaRPr lang="en-GB"/>
        </a:p>
      </dgm:t>
    </dgm:pt>
    <dgm:pt modelId="{6EBD5BCF-C1B5-4061-8205-C6CF866D19E9}">
      <dgm:prSet phldrT="[Text]"/>
      <dgm:spPr/>
      <dgm:t>
        <a:bodyPr/>
        <a:lstStyle/>
        <a:p>
          <a:r>
            <a:rPr lang="en-GB" dirty="0" smtClean="0"/>
            <a:t>Text World Theory (</a:t>
          </a:r>
          <a:r>
            <a:rPr lang="en-GB" dirty="0" err="1" smtClean="0"/>
            <a:t>Werth</a:t>
          </a:r>
          <a:r>
            <a:rPr lang="en-GB" dirty="0" smtClean="0"/>
            <a:t>, </a:t>
          </a:r>
          <a:r>
            <a:rPr lang="en-GB" dirty="0" err="1" smtClean="0"/>
            <a:t>Gavins</a:t>
          </a:r>
          <a:r>
            <a:rPr lang="en-GB" dirty="0" smtClean="0"/>
            <a:t>)</a:t>
          </a:r>
          <a:endParaRPr lang="en-GB" dirty="0"/>
        </a:p>
      </dgm:t>
    </dgm:pt>
    <dgm:pt modelId="{CBAA912D-3855-4D32-8827-05E6F9485D46}" type="parTrans" cxnId="{0E752F8A-A7DC-49DF-B7CC-4F40A88C17BF}">
      <dgm:prSet/>
      <dgm:spPr/>
      <dgm:t>
        <a:bodyPr/>
        <a:lstStyle/>
        <a:p>
          <a:endParaRPr lang="en-GB"/>
        </a:p>
      </dgm:t>
    </dgm:pt>
    <dgm:pt modelId="{88A8CE94-A84B-48DF-A403-06A882208396}" type="sibTrans" cxnId="{0E752F8A-A7DC-49DF-B7CC-4F40A88C17BF}">
      <dgm:prSet/>
      <dgm:spPr/>
      <dgm:t>
        <a:bodyPr/>
        <a:lstStyle/>
        <a:p>
          <a:endParaRPr lang="en-GB"/>
        </a:p>
      </dgm:t>
    </dgm:pt>
    <dgm:pt modelId="{E727FCC8-A7A8-4C04-8155-CDE559E23FCF}">
      <dgm:prSet phldrT="[Text]"/>
      <dgm:spPr/>
      <dgm:t>
        <a:bodyPr/>
        <a:lstStyle/>
        <a:p>
          <a:r>
            <a:rPr lang="en-GB" dirty="0" smtClean="0"/>
            <a:t>Cognitive Psychology</a:t>
          </a:r>
          <a:endParaRPr lang="en-GB" dirty="0"/>
        </a:p>
      </dgm:t>
    </dgm:pt>
    <dgm:pt modelId="{1FCB96BD-D3E8-4653-8CF0-769CD7928A84}" type="parTrans" cxnId="{E95888F5-57A0-42B7-8123-D23DAECFBC70}">
      <dgm:prSet/>
      <dgm:spPr/>
      <dgm:t>
        <a:bodyPr/>
        <a:lstStyle/>
        <a:p>
          <a:endParaRPr lang="en-GB"/>
        </a:p>
      </dgm:t>
    </dgm:pt>
    <dgm:pt modelId="{67EEF537-21F7-46EE-A05A-70333CFC6059}" type="sibTrans" cxnId="{E95888F5-57A0-42B7-8123-D23DAECFBC70}">
      <dgm:prSet/>
      <dgm:spPr/>
      <dgm:t>
        <a:bodyPr/>
        <a:lstStyle/>
        <a:p>
          <a:endParaRPr lang="en-GB"/>
        </a:p>
      </dgm:t>
    </dgm:pt>
    <dgm:pt modelId="{BA17CF7D-F925-4B67-B789-E5A1BD2615B0}">
      <dgm:prSet phldrT="[Text]"/>
      <dgm:spPr/>
      <dgm:t>
        <a:bodyPr/>
        <a:lstStyle/>
        <a:p>
          <a:r>
            <a:rPr lang="en-GB" dirty="0" smtClean="0"/>
            <a:t>STM/LTM Buffer/Rehearsal zones (</a:t>
          </a:r>
          <a:r>
            <a:rPr lang="en-GB" dirty="0" err="1" smtClean="0"/>
            <a:t>Baddely</a:t>
          </a:r>
          <a:r>
            <a:rPr lang="en-GB" dirty="0" smtClean="0"/>
            <a:t>)</a:t>
          </a:r>
          <a:endParaRPr lang="en-GB" dirty="0"/>
        </a:p>
      </dgm:t>
    </dgm:pt>
    <dgm:pt modelId="{8B16E19E-C8E8-4695-91C3-95EDB326DA98}" type="parTrans" cxnId="{01541A6E-F521-4DC3-8017-3C63AE948819}">
      <dgm:prSet/>
      <dgm:spPr/>
      <dgm:t>
        <a:bodyPr/>
        <a:lstStyle/>
        <a:p>
          <a:endParaRPr lang="en-GB"/>
        </a:p>
      </dgm:t>
    </dgm:pt>
    <dgm:pt modelId="{2EA3CC8C-ED2A-477F-BB1E-D0D81383C2A8}" type="sibTrans" cxnId="{01541A6E-F521-4DC3-8017-3C63AE948819}">
      <dgm:prSet/>
      <dgm:spPr/>
      <dgm:t>
        <a:bodyPr/>
        <a:lstStyle/>
        <a:p>
          <a:endParaRPr lang="en-GB"/>
        </a:p>
      </dgm:t>
    </dgm:pt>
    <dgm:pt modelId="{12E87BD0-3287-4D9A-9EE0-9214593B05BE}">
      <dgm:prSet phldrT="[Text]"/>
      <dgm:spPr/>
      <dgm:t>
        <a:bodyPr/>
        <a:lstStyle/>
        <a:p>
          <a:r>
            <a:rPr lang="en-GB" dirty="0" smtClean="0"/>
            <a:t>Perceptual symbols systems (</a:t>
          </a:r>
          <a:r>
            <a:rPr lang="en-GB" dirty="0" err="1" smtClean="0"/>
            <a:t>Barsalou</a:t>
          </a:r>
          <a:r>
            <a:rPr lang="en-GB" dirty="0" smtClean="0"/>
            <a:t>)</a:t>
          </a:r>
          <a:endParaRPr lang="en-GB" dirty="0"/>
        </a:p>
      </dgm:t>
    </dgm:pt>
    <dgm:pt modelId="{21AA0798-B57E-429E-B50E-623214B66D2E}" type="parTrans" cxnId="{F8C52F74-60FB-471A-86CF-DBD85E97CF13}">
      <dgm:prSet/>
      <dgm:spPr/>
      <dgm:t>
        <a:bodyPr/>
        <a:lstStyle/>
        <a:p>
          <a:endParaRPr lang="en-GB"/>
        </a:p>
      </dgm:t>
    </dgm:pt>
    <dgm:pt modelId="{C2631898-67BE-4728-9E76-934B5D0CA3F0}" type="sibTrans" cxnId="{F8C52F74-60FB-471A-86CF-DBD85E97CF13}">
      <dgm:prSet/>
      <dgm:spPr/>
      <dgm:t>
        <a:bodyPr/>
        <a:lstStyle/>
        <a:p>
          <a:endParaRPr lang="en-GB"/>
        </a:p>
      </dgm:t>
    </dgm:pt>
    <dgm:pt modelId="{A2AFCD10-2723-4B03-9416-2911DAF20727}">
      <dgm:prSet phldrT="[Text]"/>
      <dgm:spPr/>
      <dgm:t>
        <a:bodyPr/>
        <a:lstStyle/>
        <a:p>
          <a:r>
            <a:rPr lang="en-GB" dirty="0" smtClean="0"/>
            <a:t>Neurobiology</a:t>
          </a:r>
          <a:endParaRPr lang="en-GB" dirty="0"/>
        </a:p>
      </dgm:t>
    </dgm:pt>
    <dgm:pt modelId="{6DB0F58C-AF34-40BC-A0F1-566C9989CD05}" type="parTrans" cxnId="{8FBD3251-204F-4AB9-8CC4-1BDC75D1D9DC}">
      <dgm:prSet/>
      <dgm:spPr/>
      <dgm:t>
        <a:bodyPr/>
        <a:lstStyle/>
        <a:p>
          <a:endParaRPr lang="en-GB"/>
        </a:p>
      </dgm:t>
    </dgm:pt>
    <dgm:pt modelId="{180164B2-CC39-442F-A26B-54C2D4C78B3D}" type="sibTrans" cxnId="{8FBD3251-204F-4AB9-8CC4-1BDC75D1D9DC}">
      <dgm:prSet/>
      <dgm:spPr/>
      <dgm:t>
        <a:bodyPr/>
        <a:lstStyle/>
        <a:p>
          <a:endParaRPr lang="en-GB"/>
        </a:p>
      </dgm:t>
    </dgm:pt>
    <dgm:pt modelId="{3B971A68-93CE-4ACB-8A1C-5CECC704C82C}">
      <dgm:prSet phldrT="[Text]"/>
      <dgm:spPr/>
      <dgm:t>
        <a:bodyPr/>
        <a:lstStyle/>
        <a:p>
          <a:r>
            <a:rPr lang="en-GB" dirty="0" smtClean="0"/>
            <a:t>Cortices / Neurons</a:t>
          </a:r>
          <a:endParaRPr lang="en-GB" dirty="0"/>
        </a:p>
      </dgm:t>
    </dgm:pt>
    <dgm:pt modelId="{6C508E68-7620-464E-892E-AE94100D1903}" type="parTrans" cxnId="{9C85D9D5-3B1F-439C-BCFD-7D8548E0C0B3}">
      <dgm:prSet/>
      <dgm:spPr/>
      <dgm:t>
        <a:bodyPr/>
        <a:lstStyle/>
        <a:p>
          <a:endParaRPr lang="en-GB"/>
        </a:p>
      </dgm:t>
    </dgm:pt>
    <dgm:pt modelId="{2DCC9693-60D9-471F-B055-DCBF67E7391E}" type="sibTrans" cxnId="{9C85D9D5-3B1F-439C-BCFD-7D8548E0C0B3}">
      <dgm:prSet/>
      <dgm:spPr/>
      <dgm:t>
        <a:bodyPr/>
        <a:lstStyle/>
        <a:p>
          <a:endParaRPr lang="en-GB"/>
        </a:p>
      </dgm:t>
    </dgm:pt>
    <dgm:pt modelId="{42BB037D-DC23-48E8-A3C3-BCD519DF1F02}">
      <dgm:prSet phldrT="[Text]"/>
      <dgm:spPr/>
      <dgm:t>
        <a:bodyPr/>
        <a:lstStyle/>
        <a:p>
          <a:r>
            <a:rPr lang="en-GB" dirty="0" err="1" smtClean="0"/>
            <a:t>Eichenbaum</a:t>
          </a:r>
          <a:r>
            <a:rPr lang="en-GB" dirty="0" smtClean="0"/>
            <a:t> “The Cognitive Neuroscience of Memory”</a:t>
          </a:r>
          <a:endParaRPr lang="en-GB" dirty="0"/>
        </a:p>
      </dgm:t>
    </dgm:pt>
    <dgm:pt modelId="{8EDDD45C-9777-4897-9F03-4FEA6A1865BA}" type="parTrans" cxnId="{D9B12FE2-BF8B-4361-9D8D-B354AD389E43}">
      <dgm:prSet/>
      <dgm:spPr/>
    </dgm:pt>
    <dgm:pt modelId="{D5ECC1BE-99F8-49AE-8F0C-AC49DE7A8D0A}" type="sibTrans" cxnId="{D9B12FE2-BF8B-4361-9D8D-B354AD389E43}">
      <dgm:prSet/>
      <dgm:spPr/>
    </dgm:pt>
    <dgm:pt modelId="{08F1C257-9B20-4E14-BBB4-D091A4A14582}" type="pres">
      <dgm:prSet presAssocID="{13291214-7C06-4846-8BB2-05F2784946FD}" presName="linear" presStyleCnt="0">
        <dgm:presLayoutVars>
          <dgm:dir/>
          <dgm:resizeHandles val="exact"/>
        </dgm:presLayoutVars>
      </dgm:prSet>
      <dgm:spPr/>
      <dgm:t>
        <a:bodyPr/>
        <a:lstStyle/>
        <a:p>
          <a:endParaRPr lang="en-GB"/>
        </a:p>
      </dgm:t>
    </dgm:pt>
    <dgm:pt modelId="{F12531A2-8C23-4079-BAAC-ADD429BEF3EB}" type="pres">
      <dgm:prSet presAssocID="{6CEBDAA0-13EA-400A-8637-A95A6096486C}" presName="comp" presStyleCnt="0"/>
      <dgm:spPr/>
    </dgm:pt>
    <dgm:pt modelId="{80E34A5D-F135-497B-8AAA-4CDD4F8C47AB}" type="pres">
      <dgm:prSet presAssocID="{6CEBDAA0-13EA-400A-8637-A95A6096486C}" presName="box" presStyleLbl="node1" presStyleIdx="0" presStyleCnt="3"/>
      <dgm:spPr/>
      <dgm:t>
        <a:bodyPr/>
        <a:lstStyle/>
        <a:p>
          <a:endParaRPr lang="en-GB"/>
        </a:p>
      </dgm:t>
    </dgm:pt>
    <dgm:pt modelId="{4CB1D691-4C35-42FE-836A-0A7521C2F345}" type="pres">
      <dgm:prSet presAssocID="{6CEBDAA0-13EA-400A-8637-A95A6096486C}" presName="img" presStyleLbl="fgImgPlace1" presStyleIdx="0" presStyleCnt="3"/>
      <dgm:spPr/>
    </dgm:pt>
    <dgm:pt modelId="{6B566F78-DDCD-4EA6-880B-FE84E28CC580}" type="pres">
      <dgm:prSet presAssocID="{6CEBDAA0-13EA-400A-8637-A95A6096486C}" presName="text" presStyleLbl="node1" presStyleIdx="0" presStyleCnt="3">
        <dgm:presLayoutVars>
          <dgm:bulletEnabled val="1"/>
        </dgm:presLayoutVars>
      </dgm:prSet>
      <dgm:spPr/>
      <dgm:t>
        <a:bodyPr/>
        <a:lstStyle/>
        <a:p>
          <a:endParaRPr lang="en-GB"/>
        </a:p>
      </dgm:t>
    </dgm:pt>
    <dgm:pt modelId="{DE1D8299-9EBF-403D-B8C8-B8AFAD700190}" type="pres">
      <dgm:prSet presAssocID="{B820C503-52F5-4665-B26E-01265B7CCE10}" presName="spacer" presStyleCnt="0"/>
      <dgm:spPr/>
    </dgm:pt>
    <dgm:pt modelId="{F119E1DF-79A3-47AD-A9F2-1EFF5176ABE1}" type="pres">
      <dgm:prSet presAssocID="{E727FCC8-A7A8-4C04-8155-CDE559E23FCF}" presName="comp" presStyleCnt="0"/>
      <dgm:spPr/>
    </dgm:pt>
    <dgm:pt modelId="{C13F4706-0A3C-4537-A41A-361478CF6EE7}" type="pres">
      <dgm:prSet presAssocID="{E727FCC8-A7A8-4C04-8155-CDE559E23FCF}" presName="box" presStyleLbl="node1" presStyleIdx="1" presStyleCnt="3"/>
      <dgm:spPr/>
      <dgm:t>
        <a:bodyPr/>
        <a:lstStyle/>
        <a:p>
          <a:endParaRPr lang="en-GB"/>
        </a:p>
      </dgm:t>
    </dgm:pt>
    <dgm:pt modelId="{AF38691C-74C0-43CB-9AAB-620EEFB3E9CF}" type="pres">
      <dgm:prSet presAssocID="{E727FCC8-A7A8-4C04-8155-CDE559E23FCF}" presName="img" presStyleLbl="fgImgPlace1" presStyleIdx="1" presStyleCnt="3"/>
      <dgm:spPr/>
    </dgm:pt>
    <dgm:pt modelId="{C4C5AF91-3610-4E8C-8666-AE5B0C7C2B6A}" type="pres">
      <dgm:prSet presAssocID="{E727FCC8-A7A8-4C04-8155-CDE559E23FCF}" presName="text" presStyleLbl="node1" presStyleIdx="1" presStyleCnt="3">
        <dgm:presLayoutVars>
          <dgm:bulletEnabled val="1"/>
        </dgm:presLayoutVars>
      </dgm:prSet>
      <dgm:spPr/>
      <dgm:t>
        <a:bodyPr/>
        <a:lstStyle/>
        <a:p>
          <a:endParaRPr lang="en-GB"/>
        </a:p>
      </dgm:t>
    </dgm:pt>
    <dgm:pt modelId="{1636CDC9-2DAD-4430-92E6-0B33C3D232F2}" type="pres">
      <dgm:prSet presAssocID="{67EEF537-21F7-46EE-A05A-70333CFC6059}" presName="spacer" presStyleCnt="0"/>
      <dgm:spPr/>
    </dgm:pt>
    <dgm:pt modelId="{35A346CE-6335-407D-AC01-AF2686AD24F6}" type="pres">
      <dgm:prSet presAssocID="{A2AFCD10-2723-4B03-9416-2911DAF20727}" presName="comp" presStyleCnt="0"/>
      <dgm:spPr/>
    </dgm:pt>
    <dgm:pt modelId="{8998C1F2-8B9D-4C88-BF7D-74D09373BD4D}" type="pres">
      <dgm:prSet presAssocID="{A2AFCD10-2723-4B03-9416-2911DAF20727}" presName="box" presStyleLbl="node1" presStyleIdx="2" presStyleCnt="3"/>
      <dgm:spPr/>
      <dgm:t>
        <a:bodyPr/>
        <a:lstStyle/>
        <a:p>
          <a:endParaRPr lang="en-GB"/>
        </a:p>
      </dgm:t>
    </dgm:pt>
    <dgm:pt modelId="{C9996CB5-32CE-4CB3-A5DA-FBFBDD086D83}" type="pres">
      <dgm:prSet presAssocID="{A2AFCD10-2723-4B03-9416-2911DAF20727}" presName="img" presStyleLbl="fgImgPlace1" presStyleIdx="2" presStyleCnt="3"/>
      <dgm:spPr/>
    </dgm:pt>
    <dgm:pt modelId="{7A6E0390-3BCC-4B33-81EE-F7D7BF05C851}" type="pres">
      <dgm:prSet presAssocID="{A2AFCD10-2723-4B03-9416-2911DAF20727}" presName="text" presStyleLbl="node1" presStyleIdx="2" presStyleCnt="3">
        <dgm:presLayoutVars>
          <dgm:bulletEnabled val="1"/>
        </dgm:presLayoutVars>
      </dgm:prSet>
      <dgm:spPr/>
      <dgm:t>
        <a:bodyPr/>
        <a:lstStyle/>
        <a:p>
          <a:endParaRPr lang="en-GB"/>
        </a:p>
      </dgm:t>
    </dgm:pt>
  </dgm:ptLst>
  <dgm:cxnLst>
    <dgm:cxn modelId="{8833B799-7578-472D-9BC4-E784D49C2FCD}" type="presOf" srcId="{BA17CF7D-F925-4B67-B789-E5A1BD2615B0}" destId="{C13F4706-0A3C-4537-A41A-361478CF6EE7}" srcOrd="0" destOrd="1" presId="urn:microsoft.com/office/officeart/2005/8/layout/vList4#1"/>
    <dgm:cxn modelId="{E95888F5-57A0-42B7-8123-D23DAECFBC70}" srcId="{13291214-7C06-4846-8BB2-05F2784946FD}" destId="{E727FCC8-A7A8-4C04-8155-CDE559E23FCF}" srcOrd="1" destOrd="0" parTransId="{1FCB96BD-D3E8-4653-8CF0-769CD7928A84}" sibTransId="{67EEF537-21F7-46EE-A05A-70333CFC6059}"/>
    <dgm:cxn modelId="{BB28AA1B-D373-4D26-8CCA-7DC8124413CC}" type="presOf" srcId="{42BB037D-DC23-48E8-A3C3-BCD519DF1F02}" destId="{8998C1F2-8B9D-4C88-BF7D-74D09373BD4D}" srcOrd="0" destOrd="2" presId="urn:microsoft.com/office/officeart/2005/8/layout/vList4#1"/>
    <dgm:cxn modelId="{9620EFC1-58AD-42BF-A88C-D04D8A828DAC}" type="presOf" srcId="{E727FCC8-A7A8-4C04-8155-CDE559E23FCF}" destId="{C4C5AF91-3610-4E8C-8666-AE5B0C7C2B6A}" srcOrd="1" destOrd="0" presId="urn:microsoft.com/office/officeart/2005/8/layout/vList4#1"/>
    <dgm:cxn modelId="{6DB95DE0-1279-44C6-9E55-EEB8EADA2892}" type="presOf" srcId="{BA17CF7D-F925-4B67-B789-E5A1BD2615B0}" destId="{C4C5AF91-3610-4E8C-8666-AE5B0C7C2B6A}" srcOrd="1" destOrd="1" presId="urn:microsoft.com/office/officeart/2005/8/layout/vList4#1"/>
    <dgm:cxn modelId="{F4D9CBCF-5A90-4F5F-BB60-21B87A6467C1}" type="presOf" srcId="{A2AFCD10-2723-4B03-9416-2911DAF20727}" destId="{7A6E0390-3BCC-4B33-81EE-F7D7BF05C851}" srcOrd="1" destOrd="0" presId="urn:microsoft.com/office/officeart/2005/8/layout/vList4#1"/>
    <dgm:cxn modelId="{3BD2F2D2-B54A-46AB-8B80-D9F00E1928C9}" type="presOf" srcId="{E29A6597-7F55-4B1B-AD99-4C5B093741FD}" destId="{6B566F78-DDCD-4EA6-880B-FE84E28CC580}" srcOrd="1" destOrd="1" presId="urn:microsoft.com/office/officeart/2005/8/layout/vList4#1"/>
    <dgm:cxn modelId="{54BB711C-EE25-471E-B35A-803AA105D8A6}" type="presOf" srcId="{6CEBDAA0-13EA-400A-8637-A95A6096486C}" destId="{80E34A5D-F135-497B-8AAA-4CDD4F8C47AB}" srcOrd="0" destOrd="0" presId="urn:microsoft.com/office/officeart/2005/8/layout/vList4#1"/>
    <dgm:cxn modelId="{9C85D9D5-3B1F-439C-BCFD-7D8548E0C0B3}" srcId="{A2AFCD10-2723-4B03-9416-2911DAF20727}" destId="{3B971A68-93CE-4ACB-8A1C-5CECC704C82C}" srcOrd="0" destOrd="0" parTransId="{6C508E68-7620-464E-892E-AE94100D1903}" sibTransId="{2DCC9693-60D9-471F-B055-DCBF67E7391E}"/>
    <dgm:cxn modelId="{42E2E4E0-CE7A-448E-9B9D-271D1FC38CA2}" type="presOf" srcId="{6EBD5BCF-C1B5-4061-8205-C6CF866D19E9}" destId="{80E34A5D-F135-497B-8AAA-4CDD4F8C47AB}" srcOrd="0" destOrd="2" presId="urn:microsoft.com/office/officeart/2005/8/layout/vList4#1"/>
    <dgm:cxn modelId="{75B7A72D-B488-4E15-8054-F57CF1207117}" type="presOf" srcId="{12E87BD0-3287-4D9A-9EE0-9214593B05BE}" destId="{C4C5AF91-3610-4E8C-8666-AE5B0C7C2B6A}" srcOrd="1" destOrd="2" presId="urn:microsoft.com/office/officeart/2005/8/layout/vList4#1"/>
    <dgm:cxn modelId="{8F1F5B5F-9A9F-49AD-B4EC-80FC921D68A5}" type="presOf" srcId="{42BB037D-DC23-48E8-A3C3-BCD519DF1F02}" destId="{7A6E0390-3BCC-4B33-81EE-F7D7BF05C851}" srcOrd="1" destOrd="2" presId="urn:microsoft.com/office/officeart/2005/8/layout/vList4#1"/>
    <dgm:cxn modelId="{D9B12FE2-BF8B-4361-9D8D-B354AD389E43}" srcId="{A2AFCD10-2723-4B03-9416-2911DAF20727}" destId="{42BB037D-DC23-48E8-A3C3-BCD519DF1F02}" srcOrd="1" destOrd="0" parTransId="{8EDDD45C-9777-4897-9F03-4FEA6A1865BA}" sibTransId="{D5ECC1BE-99F8-49AE-8F0C-AC49DE7A8D0A}"/>
    <dgm:cxn modelId="{394C3E53-F57D-4BCD-9DB7-89F6C96D0FD4}" type="presOf" srcId="{13291214-7C06-4846-8BB2-05F2784946FD}" destId="{08F1C257-9B20-4E14-BBB4-D091A4A14582}" srcOrd="0" destOrd="0" presId="urn:microsoft.com/office/officeart/2005/8/layout/vList4#1"/>
    <dgm:cxn modelId="{8FBD3251-204F-4AB9-8CC4-1BDC75D1D9DC}" srcId="{13291214-7C06-4846-8BB2-05F2784946FD}" destId="{A2AFCD10-2723-4B03-9416-2911DAF20727}" srcOrd="2" destOrd="0" parTransId="{6DB0F58C-AF34-40BC-A0F1-566C9989CD05}" sibTransId="{180164B2-CC39-442F-A26B-54C2D4C78B3D}"/>
    <dgm:cxn modelId="{DADF367A-5407-4C9C-9B55-600BA75CD7AB}" srcId="{6CEBDAA0-13EA-400A-8637-A95A6096486C}" destId="{E29A6597-7F55-4B1B-AD99-4C5B093741FD}" srcOrd="0" destOrd="0" parTransId="{ACF6DB6E-CCC1-418D-818B-5C23AE89FDD9}" sibTransId="{7E1DCB53-878F-4634-AD68-A2FE7E461849}"/>
    <dgm:cxn modelId="{F8C52F74-60FB-471A-86CF-DBD85E97CF13}" srcId="{E727FCC8-A7A8-4C04-8155-CDE559E23FCF}" destId="{12E87BD0-3287-4D9A-9EE0-9214593B05BE}" srcOrd="1" destOrd="0" parTransId="{21AA0798-B57E-429E-B50E-623214B66D2E}" sibTransId="{C2631898-67BE-4728-9E76-934B5D0CA3F0}"/>
    <dgm:cxn modelId="{8E1FA9EA-93CE-4C53-9401-4B737E7BB460}" type="presOf" srcId="{6CEBDAA0-13EA-400A-8637-A95A6096486C}" destId="{6B566F78-DDCD-4EA6-880B-FE84E28CC580}" srcOrd="1" destOrd="0" presId="urn:microsoft.com/office/officeart/2005/8/layout/vList4#1"/>
    <dgm:cxn modelId="{FF53AA05-3849-4CCF-A28D-390F97772F4F}" type="presOf" srcId="{A2AFCD10-2723-4B03-9416-2911DAF20727}" destId="{8998C1F2-8B9D-4C88-BF7D-74D09373BD4D}" srcOrd="0" destOrd="0" presId="urn:microsoft.com/office/officeart/2005/8/layout/vList4#1"/>
    <dgm:cxn modelId="{EB1B6927-32DB-4A25-9735-786C90CE58AB}" type="presOf" srcId="{3B971A68-93CE-4ACB-8A1C-5CECC704C82C}" destId="{8998C1F2-8B9D-4C88-BF7D-74D09373BD4D}" srcOrd="0" destOrd="1" presId="urn:microsoft.com/office/officeart/2005/8/layout/vList4#1"/>
    <dgm:cxn modelId="{DBD004FD-63D6-42B6-A7C3-9640C4CD92E3}" type="presOf" srcId="{E727FCC8-A7A8-4C04-8155-CDE559E23FCF}" destId="{C13F4706-0A3C-4537-A41A-361478CF6EE7}" srcOrd="0" destOrd="0" presId="urn:microsoft.com/office/officeart/2005/8/layout/vList4#1"/>
    <dgm:cxn modelId="{22E843B0-5F4A-4364-AD72-8E415CA95277}" type="presOf" srcId="{3B971A68-93CE-4ACB-8A1C-5CECC704C82C}" destId="{7A6E0390-3BCC-4B33-81EE-F7D7BF05C851}" srcOrd="1" destOrd="1" presId="urn:microsoft.com/office/officeart/2005/8/layout/vList4#1"/>
    <dgm:cxn modelId="{01541A6E-F521-4DC3-8017-3C63AE948819}" srcId="{E727FCC8-A7A8-4C04-8155-CDE559E23FCF}" destId="{BA17CF7D-F925-4B67-B789-E5A1BD2615B0}" srcOrd="0" destOrd="0" parTransId="{8B16E19E-C8E8-4695-91C3-95EDB326DA98}" sibTransId="{2EA3CC8C-ED2A-477F-BB1E-D0D81383C2A8}"/>
    <dgm:cxn modelId="{2A582829-590A-4932-BC1D-C5258622DDA2}" type="presOf" srcId="{6EBD5BCF-C1B5-4061-8205-C6CF866D19E9}" destId="{6B566F78-DDCD-4EA6-880B-FE84E28CC580}" srcOrd="1" destOrd="2" presId="urn:microsoft.com/office/officeart/2005/8/layout/vList4#1"/>
    <dgm:cxn modelId="{0E752F8A-A7DC-49DF-B7CC-4F40A88C17BF}" srcId="{6CEBDAA0-13EA-400A-8637-A95A6096486C}" destId="{6EBD5BCF-C1B5-4061-8205-C6CF866D19E9}" srcOrd="1" destOrd="0" parTransId="{CBAA912D-3855-4D32-8827-05E6F9485D46}" sibTransId="{88A8CE94-A84B-48DF-A403-06A882208396}"/>
    <dgm:cxn modelId="{79FCE39A-4BF7-48A9-8C53-90154DF8F0F1}" type="presOf" srcId="{E29A6597-7F55-4B1B-AD99-4C5B093741FD}" destId="{80E34A5D-F135-497B-8AAA-4CDD4F8C47AB}" srcOrd="0" destOrd="1" presId="urn:microsoft.com/office/officeart/2005/8/layout/vList4#1"/>
    <dgm:cxn modelId="{5182E058-AF53-4B6E-A565-A71E5C19D34A}" type="presOf" srcId="{12E87BD0-3287-4D9A-9EE0-9214593B05BE}" destId="{C13F4706-0A3C-4537-A41A-361478CF6EE7}" srcOrd="0" destOrd="2" presId="urn:microsoft.com/office/officeart/2005/8/layout/vList4#1"/>
    <dgm:cxn modelId="{42394534-7D60-4580-9135-9D5BCA8517E3}" srcId="{13291214-7C06-4846-8BB2-05F2784946FD}" destId="{6CEBDAA0-13EA-400A-8637-A95A6096486C}" srcOrd="0" destOrd="0" parTransId="{DCBEF6B0-9B2E-4C5F-B1B2-3D2151E078A7}" sibTransId="{B820C503-52F5-4665-B26E-01265B7CCE10}"/>
    <dgm:cxn modelId="{4C122F1F-6603-4FD5-A881-DC4FDABD9BF1}" type="presParOf" srcId="{08F1C257-9B20-4E14-BBB4-D091A4A14582}" destId="{F12531A2-8C23-4079-BAAC-ADD429BEF3EB}" srcOrd="0" destOrd="0" presId="urn:microsoft.com/office/officeart/2005/8/layout/vList4#1"/>
    <dgm:cxn modelId="{00FB65BA-9E3D-412D-9A3E-5DCAF988AB82}" type="presParOf" srcId="{F12531A2-8C23-4079-BAAC-ADD429BEF3EB}" destId="{80E34A5D-F135-497B-8AAA-4CDD4F8C47AB}" srcOrd="0" destOrd="0" presId="urn:microsoft.com/office/officeart/2005/8/layout/vList4#1"/>
    <dgm:cxn modelId="{A81AAB0F-37F0-4BAB-9589-9B9F4E0AC58E}" type="presParOf" srcId="{F12531A2-8C23-4079-BAAC-ADD429BEF3EB}" destId="{4CB1D691-4C35-42FE-836A-0A7521C2F345}" srcOrd="1" destOrd="0" presId="urn:microsoft.com/office/officeart/2005/8/layout/vList4#1"/>
    <dgm:cxn modelId="{E90567C2-A56A-4BD6-9BFD-0940CB4A4279}" type="presParOf" srcId="{F12531A2-8C23-4079-BAAC-ADD429BEF3EB}" destId="{6B566F78-DDCD-4EA6-880B-FE84E28CC580}" srcOrd="2" destOrd="0" presId="urn:microsoft.com/office/officeart/2005/8/layout/vList4#1"/>
    <dgm:cxn modelId="{57D4610E-D4AA-42C7-AD64-7199CA66895C}" type="presParOf" srcId="{08F1C257-9B20-4E14-BBB4-D091A4A14582}" destId="{DE1D8299-9EBF-403D-B8C8-B8AFAD700190}" srcOrd="1" destOrd="0" presId="urn:microsoft.com/office/officeart/2005/8/layout/vList4#1"/>
    <dgm:cxn modelId="{5BED0C3F-52E4-424D-8255-BFB22A941459}" type="presParOf" srcId="{08F1C257-9B20-4E14-BBB4-D091A4A14582}" destId="{F119E1DF-79A3-47AD-A9F2-1EFF5176ABE1}" srcOrd="2" destOrd="0" presId="urn:microsoft.com/office/officeart/2005/8/layout/vList4#1"/>
    <dgm:cxn modelId="{60964CC9-C54F-4BA1-9D90-500649D85370}" type="presParOf" srcId="{F119E1DF-79A3-47AD-A9F2-1EFF5176ABE1}" destId="{C13F4706-0A3C-4537-A41A-361478CF6EE7}" srcOrd="0" destOrd="0" presId="urn:microsoft.com/office/officeart/2005/8/layout/vList4#1"/>
    <dgm:cxn modelId="{449858C7-8E19-4A3A-ABAA-47BFBF631C9E}" type="presParOf" srcId="{F119E1DF-79A3-47AD-A9F2-1EFF5176ABE1}" destId="{AF38691C-74C0-43CB-9AAB-620EEFB3E9CF}" srcOrd="1" destOrd="0" presId="urn:microsoft.com/office/officeart/2005/8/layout/vList4#1"/>
    <dgm:cxn modelId="{B8834778-21F3-4C2E-98B5-2E053253FA11}" type="presParOf" srcId="{F119E1DF-79A3-47AD-A9F2-1EFF5176ABE1}" destId="{C4C5AF91-3610-4E8C-8666-AE5B0C7C2B6A}" srcOrd="2" destOrd="0" presId="urn:microsoft.com/office/officeart/2005/8/layout/vList4#1"/>
    <dgm:cxn modelId="{61E604F7-AFF5-4F60-AA8E-766D4893568C}" type="presParOf" srcId="{08F1C257-9B20-4E14-BBB4-D091A4A14582}" destId="{1636CDC9-2DAD-4430-92E6-0B33C3D232F2}" srcOrd="3" destOrd="0" presId="urn:microsoft.com/office/officeart/2005/8/layout/vList4#1"/>
    <dgm:cxn modelId="{742E5B96-319A-41B9-A37F-380684211C5A}" type="presParOf" srcId="{08F1C257-9B20-4E14-BBB4-D091A4A14582}" destId="{35A346CE-6335-407D-AC01-AF2686AD24F6}" srcOrd="4" destOrd="0" presId="urn:microsoft.com/office/officeart/2005/8/layout/vList4#1"/>
    <dgm:cxn modelId="{4B8072E3-ED32-4482-8ABA-4DA021756071}" type="presParOf" srcId="{35A346CE-6335-407D-AC01-AF2686AD24F6}" destId="{8998C1F2-8B9D-4C88-BF7D-74D09373BD4D}" srcOrd="0" destOrd="0" presId="urn:microsoft.com/office/officeart/2005/8/layout/vList4#1"/>
    <dgm:cxn modelId="{3C87E0F3-5D5D-415C-930C-5671BE6285A7}" type="presParOf" srcId="{35A346CE-6335-407D-AC01-AF2686AD24F6}" destId="{C9996CB5-32CE-4CB3-A5DA-FBFBDD086D83}" srcOrd="1" destOrd="0" presId="urn:microsoft.com/office/officeart/2005/8/layout/vList4#1"/>
    <dgm:cxn modelId="{ECA0498F-0DA2-4421-BF81-BB64549C5D03}" type="presParOf" srcId="{35A346CE-6335-407D-AC01-AF2686AD24F6}" destId="{7A6E0390-3BCC-4B33-81EE-F7D7BF05C851}"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E34A5D-F135-497B-8AAA-4CDD4F8C47AB}">
      <dsp:nvSpPr>
        <dsp:cNvPr id="0" name=""/>
        <dsp:cNvSpPr/>
      </dsp:nvSpPr>
      <dsp:spPr>
        <a:xfrm>
          <a:off x="0" y="0"/>
          <a:ext cx="8229600" cy="15760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dirty="0" smtClean="0"/>
            <a:t>Linguistics/Cognitive linguistics</a:t>
          </a:r>
          <a:endParaRPr lang="en-GB" sz="2700" kern="1200" dirty="0"/>
        </a:p>
        <a:p>
          <a:pPr marL="228600" lvl="1" indent="-228600" algn="l" defTabSz="933450">
            <a:lnSpc>
              <a:spcPct val="90000"/>
            </a:lnSpc>
            <a:spcBef>
              <a:spcPct val="0"/>
            </a:spcBef>
            <a:spcAft>
              <a:spcPct val="15000"/>
            </a:spcAft>
            <a:buChar char="••"/>
          </a:pPr>
          <a:r>
            <a:rPr lang="en-GB" sz="2100" kern="1200" dirty="0" smtClean="0"/>
            <a:t>Blending (</a:t>
          </a:r>
          <a:r>
            <a:rPr lang="en-GB" sz="2100" kern="1200" dirty="0" err="1" smtClean="0"/>
            <a:t>Lakoff</a:t>
          </a:r>
          <a:r>
            <a:rPr lang="en-GB" sz="2100" kern="1200" dirty="0" smtClean="0"/>
            <a:t>, Turner, </a:t>
          </a:r>
          <a:r>
            <a:rPr lang="en-GB" sz="2100" kern="1200" dirty="0" err="1" smtClean="0"/>
            <a:t>Fauconnier</a:t>
          </a:r>
          <a:r>
            <a:rPr lang="en-GB" sz="2100" kern="1200" dirty="0" smtClean="0"/>
            <a:t>)</a:t>
          </a:r>
          <a:endParaRPr lang="en-GB" sz="2100" kern="1200" dirty="0"/>
        </a:p>
        <a:p>
          <a:pPr marL="228600" lvl="1" indent="-228600" algn="l" defTabSz="933450">
            <a:lnSpc>
              <a:spcPct val="90000"/>
            </a:lnSpc>
            <a:spcBef>
              <a:spcPct val="0"/>
            </a:spcBef>
            <a:spcAft>
              <a:spcPct val="15000"/>
            </a:spcAft>
            <a:buChar char="••"/>
          </a:pPr>
          <a:r>
            <a:rPr lang="en-GB" sz="2100" kern="1200" dirty="0" smtClean="0"/>
            <a:t>Text World Theory (</a:t>
          </a:r>
          <a:r>
            <a:rPr lang="en-GB" sz="2100" kern="1200" dirty="0" err="1" smtClean="0"/>
            <a:t>Werth</a:t>
          </a:r>
          <a:r>
            <a:rPr lang="en-GB" sz="2100" kern="1200" dirty="0" smtClean="0"/>
            <a:t>, </a:t>
          </a:r>
          <a:r>
            <a:rPr lang="en-GB" sz="2100" kern="1200" dirty="0" err="1" smtClean="0"/>
            <a:t>Gavins</a:t>
          </a:r>
          <a:r>
            <a:rPr lang="en-GB" sz="2100" kern="1200" dirty="0" smtClean="0"/>
            <a:t>)</a:t>
          </a:r>
          <a:endParaRPr lang="en-GB" sz="2100" kern="1200" dirty="0"/>
        </a:p>
      </dsp:txBody>
      <dsp:txXfrm>
        <a:off x="1803529" y="0"/>
        <a:ext cx="6426070" cy="1576090"/>
      </dsp:txXfrm>
    </dsp:sp>
    <dsp:sp modelId="{4CB1D691-4C35-42FE-836A-0A7521C2F345}">
      <dsp:nvSpPr>
        <dsp:cNvPr id="0" name=""/>
        <dsp:cNvSpPr/>
      </dsp:nvSpPr>
      <dsp:spPr>
        <a:xfrm>
          <a:off x="157608" y="157609"/>
          <a:ext cx="1645920" cy="126087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3F4706-0A3C-4537-A41A-361478CF6EE7}">
      <dsp:nvSpPr>
        <dsp:cNvPr id="0" name=""/>
        <dsp:cNvSpPr/>
      </dsp:nvSpPr>
      <dsp:spPr>
        <a:xfrm>
          <a:off x="0" y="1733699"/>
          <a:ext cx="8229600" cy="15760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dirty="0" smtClean="0"/>
            <a:t>Cognitive Psychology</a:t>
          </a:r>
          <a:endParaRPr lang="en-GB" sz="2700" kern="1200" dirty="0"/>
        </a:p>
        <a:p>
          <a:pPr marL="228600" lvl="1" indent="-228600" algn="l" defTabSz="933450">
            <a:lnSpc>
              <a:spcPct val="90000"/>
            </a:lnSpc>
            <a:spcBef>
              <a:spcPct val="0"/>
            </a:spcBef>
            <a:spcAft>
              <a:spcPct val="15000"/>
            </a:spcAft>
            <a:buChar char="••"/>
          </a:pPr>
          <a:r>
            <a:rPr lang="en-GB" sz="2100" kern="1200" dirty="0" smtClean="0"/>
            <a:t>STM/LTM Buffer/Rehearsal zones (</a:t>
          </a:r>
          <a:r>
            <a:rPr lang="en-GB" sz="2100" kern="1200" dirty="0" err="1" smtClean="0"/>
            <a:t>Baddely</a:t>
          </a:r>
          <a:r>
            <a:rPr lang="en-GB" sz="2100" kern="1200" dirty="0" smtClean="0"/>
            <a:t>)</a:t>
          </a:r>
          <a:endParaRPr lang="en-GB" sz="2100" kern="1200" dirty="0"/>
        </a:p>
        <a:p>
          <a:pPr marL="228600" lvl="1" indent="-228600" algn="l" defTabSz="933450">
            <a:lnSpc>
              <a:spcPct val="90000"/>
            </a:lnSpc>
            <a:spcBef>
              <a:spcPct val="0"/>
            </a:spcBef>
            <a:spcAft>
              <a:spcPct val="15000"/>
            </a:spcAft>
            <a:buChar char="••"/>
          </a:pPr>
          <a:r>
            <a:rPr lang="en-GB" sz="2100" kern="1200" dirty="0" smtClean="0"/>
            <a:t>Perceptual symbols systems (</a:t>
          </a:r>
          <a:r>
            <a:rPr lang="en-GB" sz="2100" kern="1200" dirty="0" err="1" smtClean="0"/>
            <a:t>Barsalou</a:t>
          </a:r>
          <a:r>
            <a:rPr lang="en-GB" sz="2100" kern="1200" dirty="0" smtClean="0"/>
            <a:t>)</a:t>
          </a:r>
          <a:endParaRPr lang="en-GB" sz="2100" kern="1200" dirty="0"/>
        </a:p>
      </dsp:txBody>
      <dsp:txXfrm>
        <a:off x="1803529" y="1733699"/>
        <a:ext cx="6426070" cy="1576090"/>
      </dsp:txXfrm>
    </dsp:sp>
    <dsp:sp modelId="{AF38691C-74C0-43CB-9AAB-620EEFB3E9CF}">
      <dsp:nvSpPr>
        <dsp:cNvPr id="0" name=""/>
        <dsp:cNvSpPr/>
      </dsp:nvSpPr>
      <dsp:spPr>
        <a:xfrm>
          <a:off x="157608" y="1891308"/>
          <a:ext cx="1645920" cy="126087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98C1F2-8B9D-4C88-BF7D-74D09373BD4D}">
      <dsp:nvSpPr>
        <dsp:cNvPr id="0" name=""/>
        <dsp:cNvSpPr/>
      </dsp:nvSpPr>
      <dsp:spPr>
        <a:xfrm>
          <a:off x="0" y="3467398"/>
          <a:ext cx="8229600" cy="15760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en-GB" sz="2700" kern="1200" dirty="0" smtClean="0"/>
            <a:t>Neurobiology</a:t>
          </a:r>
          <a:endParaRPr lang="en-GB" sz="2700" kern="1200" dirty="0"/>
        </a:p>
        <a:p>
          <a:pPr marL="228600" lvl="1" indent="-228600" algn="l" defTabSz="933450">
            <a:lnSpc>
              <a:spcPct val="90000"/>
            </a:lnSpc>
            <a:spcBef>
              <a:spcPct val="0"/>
            </a:spcBef>
            <a:spcAft>
              <a:spcPct val="15000"/>
            </a:spcAft>
            <a:buChar char="••"/>
          </a:pPr>
          <a:r>
            <a:rPr lang="en-GB" sz="2100" kern="1200" dirty="0" smtClean="0"/>
            <a:t>Cortices / Neurons</a:t>
          </a:r>
          <a:endParaRPr lang="en-GB" sz="2100" kern="1200" dirty="0"/>
        </a:p>
        <a:p>
          <a:pPr marL="228600" lvl="1" indent="-228600" algn="l" defTabSz="933450">
            <a:lnSpc>
              <a:spcPct val="90000"/>
            </a:lnSpc>
            <a:spcBef>
              <a:spcPct val="0"/>
            </a:spcBef>
            <a:spcAft>
              <a:spcPct val="15000"/>
            </a:spcAft>
            <a:buChar char="••"/>
          </a:pPr>
          <a:r>
            <a:rPr lang="en-GB" sz="2100" kern="1200" dirty="0" err="1" smtClean="0"/>
            <a:t>Eichenbaum</a:t>
          </a:r>
          <a:r>
            <a:rPr lang="en-GB" sz="2100" kern="1200" dirty="0" smtClean="0"/>
            <a:t> “The Cognitive Neuroscience of Memory”</a:t>
          </a:r>
          <a:endParaRPr lang="en-GB" sz="2100" kern="1200" dirty="0"/>
        </a:p>
      </dsp:txBody>
      <dsp:txXfrm>
        <a:off x="1803529" y="3467398"/>
        <a:ext cx="6426070" cy="1576090"/>
      </dsp:txXfrm>
    </dsp:sp>
    <dsp:sp modelId="{C9996CB5-32CE-4CB3-A5DA-FBFBDD086D83}">
      <dsp:nvSpPr>
        <dsp:cNvPr id="0" name=""/>
        <dsp:cNvSpPr/>
      </dsp:nvSpPr>
      <dsp:spPr>
        <a:xfrm>
          <a:off x="157608" y="3625007"/>
          <a:ext cx="1645920" cy="126087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D39DF-97DA-4353-B534-77EB10B4BCC7}" type="datetimeFigureOut">
              <a:rPr lang="en-GB" smtClean="0"/>
              <a:pPr/>
              <a:t>06/06/2014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8EF8DF-3A0C-4444-980A-3A5EB986FE74}" type="slidenum">
              <a:rPr lang="en-GB" smtClean="0"/>
              <a:pPr/>
              <a:t>‹#›</a:t>
            </a:fld>
            <a:endParaRPr lang="en-GB"/>
          </a:p>
        </p:txBody>
      </p:sp>
    </p:spTree>
    <p:extLst>
      <p:ext uri="{BB962C8B-B14F-4D97-AF65-F5344CB8AC3E}">
        <p14:creationId xmlns:p14="http://schemas.microsoft.com/office/powerpoint/2010/main" xmlns="" val="321712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Tijdelijke aanduiding voor datum 3"/>
          <p:cNvSpPr>
            <a:spLocks noGrp="1"/>
          </p:cNvSpPr>
          <p:nvPr>
            <p:ph type="dt" sz="half" idx="10"/>
          </p:nvPr>
        </p:nvSpPr>
        <p:spPr/>
        <p:txBody>
          <a:bodyPr/>
          <a:lstStyle/>
          <a:p>
            <a:fld id="{491029F6-DBDE-1945-A153-CDB405A912B6}" type="datetimeFigureOut">
              <a:rPr lang="nl-NL" smtClean="0"/>
              <a:pPr/>
              <a:t>6-6-2014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90C0220-1ABA-F248-AD7A-5F7E5EDE366B}" type="slidenum">
              <a:rPr lang="nl-NL" smtClean="0"/>
              <a:pPr/>
              <a:t>‹#›</a:t>
            </a:fld>
            <a:endParaRPr lang="nl-NL"/>
          </a:p>
        </p:txBody>
      </p:sp>
    </p:spTree>
    <p:extLst>
      <p:ext uri="{BB962C8B-B14F-4D97-AF65-F5344CB8AC3E}">
        <p14:creationId xmlns:p14="http://schemas.microsoft.com/office/powerpoint/2010/main" xmlns="" val="3243306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p>
            <a:fld id="{491029F6-DBDE-1945-A153-CDB405A912B6}" type="datetimeFigureOut">
              <a:rPr lang="nl-NL" smtClean="0"/>
              <a:pPr/>
              <a:t>6-6-2014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90C0220-1ABA-F248-AD7A-5F7E5EDE366B}" type="slidenum">
              <a:rPr lang="nl-NL" smtClean="0"/>
              <a:pPr/>
              <a:t>‹#›</a:t>
            </a:fld>
            <a:endParaRPr lang="nl-NL"/>
          </a:p>
        </p:txBody>
      </p:sp>
    </p:spTree>
    <p:extLst>
      <p:ext uri="{BB962C8B-B14F-4D97-AF65-F5344CB8AC3E}">
        <p14:creationId xmlns:p14="http://schemas.microsoft.com/office/powerpoint/2010/main" xmlns="" val="198340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p>
            <a:fld id="{491029F6-DBDE-1945-A153-CDB405A912B6}" type="datetimeFigureOut">
              <a:rPr lang="nl-NL" smtClean="0"/>
              <a:pPr/>
              <a:t>6-6-2014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90C0220-1ABA-F248-AD7A-5F7E5EDE366B}" type="slidenum">
              <a:rPr lang="nl-NL" smtClean="0"/>
              <a:pPr/>
              <a:t>‹#›</a:t>
            </a:fld>
            <a:endParaRPr lang="nl-NL"/>
          </a:p>
        </p:txBody>
      </p:sp>
    </p:spTree>
    <p:extLst>
      <p:ext uri="{BB962C8B-B14F-4D97-AF65-F5344CB8AC3E}">
        <p14:creationId xmlns:p14="http://schemas.microsoft.com/office/powerpoint/2010/main" xmlns="" val="318490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71021"/>
            <a:ext cx="8229600" cy="417251"/>
          </a:xfrm>
        </p:spPr>
        <p:txBody>
          <a:bodyPr/>
          <a:lstStyle/>
          <a:p>
            <a:r>
              <a:rPr lang="en-US" smtClean="0"/>
              <a:t>Click to edit Master title style</a:t>
            </a:r>
            <a:endParaRPr lang="nl-NL"/>
          </a:p>
        </p:txBody>
      </p:sp>
      <p:sp>
        <p:nvSpPr>
          <p:cNvPr id="3" name="Tijdelijke aanduiding voor inhoud 2"/>
          <p:cNvSpPr>
            <a:spLocks noGrp="1"/>
          </p:cNvSpPr>
          <p:nvPr>
            <p:ph idx="1"/>
          </p:nvPr>
        </p:nvSpPr>
        <p:spPr>
          <a:xfrm>
            <a:off x="457200" y="1083076"/>
            <a:ext cx="8229600" cy="5043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p>
            <a:fld id="{491029F6-DBDE-1945-A153-CDB405A912B6}" type="datetimeFigureOut">
              <a:rPr lang="nl-NL" smtClean="0"/>
              <a:pPr/>
              <a:t>6-6-2014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90C0220-1ABA-F248-AD7A-5F7E5EDE366B}" type="slidenum">
              <a:rPr lang="nl-NL" smtClean="0"/>
              <a:pPr/>
              <a:t>‹#›</a:t>
            </a:fld>
            <a:endParaRPr lang="nl-NL"/>
          </a:p>
        </p:txBody>
      </p:sp>
    </p:spTree>
    <p:extLst>
      <p:ext uri="{BB962C8B-B14F-4D97-AF65-F5344CB8AC3E}">
        <p14:creationId xmlns:p14="http://schemas.microsoft.com/office/powerpoint/2010/main" xmlns="" val="286720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jdelijke aanduiding voor datum 3"/>
          <p:cNvSpPr>
            <a:spLocks noGrp="1"/>
          </p:cNvSpPr>
          <p:nvPr>
            <p:ph type="dt" sz="half" idx="10"/>
          </p:nvPr>
        </p:nvSpPr>
        <p:spPr/>
        <p:txBody>
          <a:bodyPr/>
          <a:lstStyle/>
          <a:p>
            <a:fld id="{491029F6-DBDE-1945-A153-CDB405A912B6}" type="datetimeFigureOut">
              <a:rPr lang="nl-NL" smtClean="0"/>
              <a:pPr/>
              <a:t>6-6-2014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90C0220-1ABA-F248-AD7A-5F7E5EDE366B}" type="slidenum">
              <a:rPr lang="nl-NL" smtClean="0"/>
              <a:pPr/>
              <a:t>‹#›</a:t>
            </a:fld>
            <a:endParaRPr lang="nl-NL"/>
          </a:p>
        </p:txBody>
      </p:sp>
    </p:spTree>
    <p:extLst>
      <p:ext uri="{BB962C8B-B14F-4D97-AF65-F5344CB8AC3E}">
        <p14:creationId xmlns:p14="http://schemas.microsoft.com/office/powerpoint/2010/main" xmlns="" val="274163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datum 4"/>
          <p:cNvSpPr>
            <a:spLocks noGrp="1"/>
          </p:cNvSpPr>
          <p:nvPr>
            <p:ph type="dt" sz="half" idx="10"/>
          </p:nvPr>
        </p:nvSpPr>
        <p:spPr/>
        <p:txBody>
          <a:bodyPr/>
          <a:lstStyle/>
          <a:p>
            <a:fld id="{491029F6-DBDE-1945-A153-CDB405A912B6}" type="datetimeFigureOut">
              <a:rPr lang="nl-NL" smtClean="0"/>
              <a:pPr/>
              <a:t>6-6-2014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90C0220-1ABA-F248-AD7A-5F7E5EDE366B}" type="slidenum">
              <a:rPr lang="nl-NL" smtClean="0"/>
              <a:pPr/>
              <a:t>‹#›</a:t>
            </a:fld>
            <a:endParaRPr lang="nl-NL"/>
          </a:p>
        </p:txBody>
      </p:sp>
    </p:spTree>
    <p:extLst>
      <p:ext uri="{BB962C8B-B14F-4D97-AF65-F5344CB8AC3E}">
        <p14:creationId xmlns:p14="http://schemas.microsoft.com/office/powerpoint/2010/main" xmlns="" val="165267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jdelijke aanduiding voor datum 6"/>
          <p:cNvSpPr>
            <a:spLocks noGrp="1"/>
          </p:cNvSpPr>
          <p:nvPr>
            <p:ph type="dt" sz="half" idx="10"/>
          </p:nvPr>
        </p:nvSpPr>
        <p:spPr/>
        <p:txBody>
          <a:bodyPr/>
          <a:lstStyle/>
          <a:p>
            <a:fld id="{491029F6-DBDE-1945-A153-CDB405A912B6}" type="datetimeFigureOut">
              <a:rPr lang="nl-NL" smtClean="0"/>
              <a:pPr/>
              <a:t>6-6-2014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90C0220-1ABA-F248-AD7A-5F7E5EDE366B}" type="slidenum">
              <a:rPr lang="nl-NL" smtClean="0"/>
              <a:pPr/>
              <a:t>‹#›</a:t>
            </a:fld>
            <a:endParaRPr lang="nl-NL"/>
          </a:p>
        </p:txBody>
      </p:sp>
    </p:spTree>
    <p:extLst>
      <p:ext uri="{BB962C8B-B14F-4D97-AF65-F5344CB8AC3E}">
        <p14:creationId xmlns:p14="http://schemas.microsoft.com/office/powerpoint/2010/main" xmlns="" val="299226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2"/>
          <p:cNvSpPr>
            <a:spLocks noGrp="1"/>
          </p:cNvSpPr>
          <p:nvPr>
            <p:ph type="dt" sz="half" idx="10"/>
          </p:nvPr>
        </p:nvSpPr>
        <p:spPr/>
        <p:txBody>
          <a:bodyPr/>
          <a:lstStyle/>
          <a:p>
            <a:fld id="{491029F6-DBDE-1945-A153-CDB405A912B6}" type="datetimeFigureOut">
              <a:rPr lang="nl-NL" smtClean="0"/>
              <a:pPr/>
              <a:t>6-6-2014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90C0220-1ABA-F248-AD7A-5F7E5EDE366B}" type="slidenum">
              <a:rPr lang="nl-NL" smtClean="0"/>
              <a:pPr/>
              <a:t>‹#›</a:t>
            </a:fld>
            <a:endParaRPr lang="nl-NL"/>
          </a:p>
        </p:txBody>
      </p:sp>
    </p:spTree>
    <p:extLst>
      <p:ext uri="{BB962C8B-B14F-4D97-AF65-F5344CB8AC3E}">
        <p14:creationId xmlns:p14="http://schemas.microsoft.com/office/powerpoint/2010/main" xmlns="" val="414243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91029F6-DBDE-1945-A153-CDB405A912B6}" type="datetimeFigureOut">
              <a:rPr lang="nl-NL" smtClean="0"/>
              <a:pPr/>
              <a:t>6-6-2014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90C0220-1ABA-F248-AD7A-5F7E5EDE366B}" type="slidenum">
              <a:rPr lang="nl-NL" smtClean="0"/>
              <a:pPr/>
              <a:t>‹#›</a:t>
            </a:fld>
            <a:endParaRPr lang="nl-NL"/>
          </a:p>
        </p:txBody>
      </p:sp>
    </p:spTree>
    <p:extLst>
      <p:ext uri="{BB962C8B-B14F-4D97-AF65-F5344CB8AC3E}">
        <p14:creationId xmlns:p14="http://schemas.microsoft.com/office/powerpoint/2010/main" xmlns="" val="338575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p>
            <a:fld id="{491029F6-DBDE-1945-A153-CDB405A912B6}" type="datetimeFigureOut">
              <a:rPr lang="nl-NL" smtClean="0"/>
              <a:pPr/>
              <a:t>6-6-2014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90C0220-1ABA-F248-AD7A-5F7E5EDE366B}" type="slidenum">
              <a:rPr lang="nl-NL" smtClean="0"/>
              <a:pPr/>
              <a:t>‹#›</a:t>
            </a:fld>
            <a:endParaRPr lang="nl-NL"/>
          </a:p>
        </p:txBody>
      </p:sp>
    </p:spTree>
    <p:extLst>
      <p:ext uri="{BB962C8B-B14F-4D97-AF65-F5344CB8AC3E}">
        <p14:creationId xmlns:p14="http://schemas.microsoft.com/office/powerpoint/2010/main" xmlns="" val="140786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4"/>
          <p:cNvSpPr>
            <a:spLocks noGrp="1"/>
          </p:cNvSpPr>
          <p:nvPr>
            <p:ph type="dt" sz="half" idx="10"/>
          </p:nvPr>
        </p:nvSpPr>
        <p:spPr/>
        <p:txBody>
          <a:bodyPr/>
          <a:lstStyle/>
          <a:p>
            <a:fld id="{491029F6-DBDE-1945-A153-CDB405A912B6}" type="datetimeFigureOut">
              <a:rPr lang="nl-NL" smtClean="0"/>
              <a:pPr/>
              <a:t>6-6-2014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90C0220-1ABA-F248-AD7A-5F7E5EDE366B}" type="slidenum">
              <a:rPr lang="nl-NL" smtClean="0"/>
              <a:pPr/>
              <a:t>‹#›</a:t>
            </a:fld>
            <a:endParaRPr lang="nl-NL"/>
          </a:p>
        </p:txBody>
      </p:sp>
    </p:spTree>
    <p:extLst>
      <p:ext uri="{BB962C8B-B14F-4D97-AF65-F5344CB8AC3E}">
        <p14:creationId xmlns:p14="http://schemas.microsoft.com/office/powerpoint/2010/main" xmlns="" val="391871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029F6-DBDE-1945-A153-CDB405A912B6}" type="datetimeFigureOut">
              <a:rPr lang="nl-NL" smtClean="0"/>
              <a:pPr/>
              <a:t>6-6-2014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C0220-1ABA-F248-AD7A-5F7E5EDE366B}" type="slidenum">
              <a:rPr lang="nl-NL" smtClean="0"/>
              <a:pPr/>
              <a:t>‹#›</a:t>
            </a:fld>
            <a:endParaRPr lang="nl-NL"/>
          </a:p>
        </p:txBody>
      </p:sp>
    </p:spTree>
    <p:extLst>
      <p:ext uri="{BB962C8B-B14F-4D97-AF65-F5344CB8AC3E}">
        <p14:creationId xmlns:p14="http://schemas.microsoft.com/office/powerpoint/2010/main" xmlns="" val="961157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m.burke@ucr.n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ssociation-of-neuroesthetics.org/" TargetMode="External"/><Relationship Id="rId2" Type="http://schemas.openxmlformats.org/officeDocument/2006/relationships/hyperlink" Target="http://www.aesthetics.mpg.de/2342/en" TargetMode="External"/><Relationship Id="rId1" Type="http://schemas.openxmlformats.org/officeDocument/2006/relationships/slideLayout" Target="../slideLayouts/slideLayout2.xml"/><Relationship Id="rId4" Type="http://schemas.openxmlformats.org/officeDocument/2006/relationships/hyperlink" Target="http://neuroaesthetics.net/neuroaesthetic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2759100" y="347915"/>
            <a:ext cx="3613100" cy="1497702"/>
          </a:xfrm>
          <a:prstGeom prst="rect">
            <a:avLst/>
          </a:prstGeom>
        </p:spPr>
      </p:pic>
      <p:pic>
        <p:nvPicPr>
          <p:cNvPr id="4" name="Afbeelding 3" descr="onderbalk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6249088"/>
            <a:ext cx="9144000" cy="608912"/>
          </a:xfrm>
          <a:prstGeom prst="rect">
            <a:avLst/>
          </a:prstGeom>
        </p:spPr>
      </p:pic>
      <p:pic>
        <p:nvPicPr>
          <p:cNvPr id="6" name="Afbeelding 5" descr="UCR8.jpg"/>
          <p:cNvPicPr>
            <a:picLocks noChangeAspect="1"/>
          </p:cNvPicPr>
          <p:nvPr/>
        </p:nvPicPr>
        <p:blipFill rotWithShape="1">
          <a:blip r:embed="rId4">
            <a:extLst>
              <a:ext uri="{28A0092B-C50C-407E-A947-70E740481C1C}">
                <a14:useLocalDpi xmlns:a14="http://schemas.microsoft.com/office/drawing/2010/main" xmlns="" val="0"/>
              </a:ext>
            </a:extLst>
          </a:blip>
          <a:srcRect t="6666" b="50000"/>
          <a:stretch/>
        </p:blipFill>
        <p:spPr>
          <a:xfrm>
            <a:off x="0" y="2086329"/>
            <a:ext cx="9144000" cy="2086329"/>
          </a:xfrm>
          <a:prstGeom prst="rect">
            <a:avLst/>
          </a:prstGeom>
        </p:spPr>
      </p:pic>
      <p:sp>
        <p:nvSpPr>
          <p:cNvPr id="9" name="Tekstvak 8"/>
          <p:cNvSpPr txBox="1"/>
          <p:nvPr/>
        </p:nvSpPr>
        <p:spPr>
          <a:xfrm>
            <a:off x="351259" y="4195245"/>
            <a:ext cx="8421217" cy="584775"/>
          </a:xfrm>
          <a:prstGeom prst="rect">
            <a:avLst/>
          </a:prstGeom>
          <a:noFill/>
        </p:spPr>
        <p:txBody>
          <a:bodyPr wrap="square" rtlCol="0">
            <a:spAutoFit/>
          </a:bodyPr>
          <a:lstStyle/>
          <a:p>
            <a:pPr algn="ctr"/>
            <a:r>
              <a:rPr lang="en-GB" sz="3200" b="1" dirty="0"/>
              <a:t>Rhetoric, Poetics and Neuroscience: </a:t>
            </a:r>
            <a:endParaRPr lang="nl-NL" sz="3200" dirty="0">
              <a:solidFill>
                <a:schemeClr val="bg1">
                  <a:lumMod val="50000"/>
                </a:schemeClr>
              </a:solidFill>
              <a:latin typeface="Gill Sans"/>
              <a:cs typeface="Gill Sans"/>
            </a:endParaRPr>
          </a:p>
        </p:txBody>
      </p:sp>
      <p:sp>
        <p:nvSpPr>
          <p:cNvPr id="10" name="Tekstvak 9"/>
          <p:cNvSpPr txBox="1"/>
          <p:nvPr/>
        </p:nvSpPr>
        <p:spPr>
          <a:xfrm>
            <a:off x="351259" y="4873909"/>
            <a:ext cx="8421217" cy="461665"/>
          </a:xfrm>
          <a:prstGeom prst="rect">
            <a:avLst/>
          </a:prstGeom>
          <a:noFill/>
        </p:spPr>
        <p:txBody>
          <a:bodyPr wrap="square" rtlCol="0">
            <a:spAutoFit/>
          </a:bodyPr>
          <a:lstStyle/>
          <a:p>
            <a:pPr algn="ctr"/>
            <a:r>
              <a:rPr lang="en-GB" sz="2400" b="1" dirty="0"/>
              <a:t>What can the humanities mean for science?</a:t>
            </a:r>
            <a:endParaRPr lang="nl-NL" sz="2400" dirty="0">
              <a:solidFill>
                <a:schemeClr val="bg1">
                  <a:lumMod val="50000"/>
                </a:schemeClr>
              </a:solidFill>
              <a:latin typeface="Gill Sans"/>
              <a:cs typeface="Gill Sans"/>
            </a:endParaRPr>
          </a:p>
        </p:txBody>
      </p:sp>
      <p:sp>
        <p:nvSpPr>
          <p:cNvPr id="11" name="Tekstvak 10"/>
          <p:cNvSpPr txBox="1"/>
          <p:nvPr/>
        </p:nvSpPr>
        <p:spPr>
          <a:xfrm>
            <a:off x="351259" y="5721671"/>
            <a:ext cx="8421217" cy="461665"/>
          </a:xfrm>
          <a:prstGeom prst="rect">
            <a:avLst/>
          </a:prstGeom>
          <a:noFill/>
        </p:spPr>
        <p:txBody>
          <a:bodyPr wrap="square" rtlCol="0">
            <a:spAutoFit/>
          </a:bodyPr>
          <a:lstStyle/>
          <a:p>
            <a:pPr algn="ctr"/>
            <a:r>
              <a:rPr lang="nl-NL" sz="2400" dirty="0" smtClean="0">
                <a:solidFill>
                  <a:schemeClr val="bg1">
                    <a:lumMod val="50000"/>
                  </a:schemeClr>
                </a:solidFill>
                <a:latin typeface="Gill Sans Light"/>
                <a:cs typeface="Gill Sans Light"/>
              </a:rPr>
              <a:t>Michael Burke</a:t>
            </a:r>
            <a:endParaRPr lang="nl-NL" sz="2400" dirty="0">
              <a:solidFill>
                <a:schemeClr val="bg1">
                  <a:lumMod val="50000"/>
                </a:schemeClr>
              </a:solidFill>
              <a:latin typeface="Gill Sans Light"/>
              <a:cs typeface="Gill Sans Light"/>
            </a:endParaRPr>
          </a:p>
        </p:txBody>
      </p:sp>
    </p:spTree>
    <p:extLst>
      <p:ext uri="{BB962C8B-B14F-4D97-AF65-F5344CB8AC3E}">
        <p14:creationId xmlns:p14="http://schemas.microsoft.com/office/powerpoint/2010/main" xmlns="" val="959522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MEMORY – A challenge for the poetics/rhetoric scholar</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72338313"/>
              </p:ext>
            </p:extLst>
          </p:nvPr>
        </p:nvGraphicFramePr>
        <p:xfrm>
          <a:off x="457200" y="1082675"/>
          <a:ext cx="8229600" cy="5043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52799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Literature and </a:t>
            </a:r>
            <a:r>
              <a:rPr lang="en-GB" sz="3600" dirty="0" err="1"/>
              <a:t>N</a:t>
            </a:r>
            <a:r>
              <a:rPr lang="en-GB" sz="3600" dirty="0" err="1" smtClean="0"/>
              <a:t>euroaesthetics</a:t>
            </a:r>
            <a:r>
              <a:rPr lang="en-GB" sz="3600" dirty="0" smtClean="0"/>
              <a:t> </a:t>
            </a:r>
            <a:endParaRPr lang="en-GB" sz="3600" dirty="0"/>
          </a:p>
        </p:txBody>
      </p:sp>
      <p:sp>
        <p:nvSpPr>
          <p:cNvPr id="3" name="Content Placeholder 2"/>
          <p:cNvSpPr>
            <a:spLocks noGrp="1"/>
          </p:cNvSpPr>
          <p:nvPr>
            <p:ph idx="1"/>
          </p:nvPr>
        </p:nvSpPr>
        <p:spPr/>
        <p:txBody>
          <a:bodyPr>
            <a:normAutofit fontScale="55000" lnSpcReduction="20000"/>
          </a:bodyPr>
          <a:lstStyle/>
          <a:p>
            <a:pPr marL="0" indent="0">
              <a:buNone/>
            </a:pPr>
            <a:endParaRPr lang="en-GB" dirty="0" smtClean="0"/>
          </a:p>
          <a:p>
            <a:r>
              <a:rPr lang="en-GB" dirty="0" smtClean="0"/>
              <a:t>Why is so little </a:t>
            </a:r>
            <a:r>
              <a:rPr lang="en-GB" dirty="0" err="1" smtClean="0"/>
              <a:t>neuroaesthetic</a:t>
            </a:r>
            <a:r>
              <a:rPr lang="en-GB" dirty="0" smtClean="0"/>
              <a:t> work done on poetics/literature? </a:t>
            </a:r>
          </a:p>
          <a:p>
            <a:endParaRPr lang="en-GB" dirty="0" smtClean="0"/>
          </a:p>
          <a:p>
            <a:r>
              <a:rPr lang="en-GB" dirty="0" err="1" smtClean="0"/>
              <a:t>Dehaene</a:t>
            </a:r>
            <a:r>
              <a:rPr lang="en-GB" dirty="0" smtClean="0"/>
              <a:t> (</a:t>
            </a:r>
            <a:r>
              <a:rPr lang="en-GB" i="1" dirty="0" smtClean="0"/>
              <a:t>Reading in the Brain</a:t>
            </a:r>
            <a:r>
              <a:rPr lang="en-GB" dirty="0" smtClean="0"/>
              <a:t>, 2009)</a:t>
            </a:r>
          </a:p>
          <a:p>
            <a:pPr lvl="1"/>
            <a:r>
              <a:rPr lang="en-GB" dirty="0" smtClean="0"/>
              <a:t>Not literary reading</a:t>
            </a:r>
          </a:p>
          <a:p>
            <a:pPr lvl="1"/>
            <a:r>
              <a:rPr lang="en-GB" dirty="0" smtClean="0"/>
              <a:t>words </a:t>
            </a:r>
            <a:r>
              <a:rPr lang="en-GB" dirty="0" smtClean="0"/>
              <a:t>appended in visual cortex (ventral visual system) = neuronal recycling processes</a:t>
            </a:r>
          </a:p>
          <a:p>
            <a:pPr lvl="1"/>
            <a:r>
              <a:rPr lang="en-GB" dirty="0" smtClean="0"/>
              <a:t>History of reading = very recent development</a:t>
            </a:r>
          </a:p>
          <a:p>
            <a:pPr lvl="1"/>
            <a:r>
              <a:rPr lang="en-GB" dirty="0" err="1" smtClean="0"/>
              <a:t>Broca’s</a:t>
            </a:r>
            <a:r>
              <a:rPr lang="en-GB" dirty="0"/>
              <a:t>,</a:t>
            </a:r>
            <a:r>
              <a:rPr lang="en-GB" dirty="0" smtClean="0"/>
              <a:t> Wernicke’s, mirror neurons, etc.</a:t>
            </a:r>
          </a:p>
          <a:p>
            <a:pPr lvl="1"/>
            <a:r>
              <a:rPr lang="en-GB" dirty="0" smtClean="0"/>
              <a:t>At least 12 designated areas of the brain involved in reading</a:t>
            </a:r>
          </a:p>
          <a:p>
            <a:pPr lvl="1"/>
            <a:r>
              <a:rPr lang="en-GB" dirty="0"/>
              <a:t>T</a:t>
            </a:r>
            <a:r>
              <a:rPr lang="en-GB" dirty="0" smtClean="0"/>
              <a:t>he difficulty of accounting for the production of word-driven  meaning in the brain … “the process itself </a:t>
            </a:r>
            <a:r>
              <a:rPr lang="en-GB" dirty="0" smtClean="0"/>
              <a:t>remains </a:t>
            </a:r>
            <a:r>
              <a:rPr lang="en-GB" dirty="0" smtClean="0"/>
              <a:t>utterly mysterious” (p. 111). ----- How does meaning get coded?</a:t>
            </a:r>
            <a:endParaRPr lang="nl-NL" dirty="0"/>
          </a:p>
          <a:p>
            <a:pPr marL="0" indent="0">
              <a:buNone/>
            </a:pPr>
            <a:endParaRPr lang="nl-NL" dirty="0"/>
          </a:p>
          <a:p>
            <a:r>
              <a:rPr lang="en-GB" dirty="0"/>
              <a:t>Words are too allusive </a:t>
            </a:r>
            <a:r>
              <a:rPr lang="en-GB" dirty="0" smtClean="0"/>
              <a:t>– </a:t>
            </a:r>
            <a:r>
              <a:rPr lang="en-GB" dirty="0" smtClean="0"/>
              <a:t>(processing is not like a figurative painting or a melody – semiotic signs with rich mental imagery prompters) </a:t>
            </a:r>
          </a:p>
          <a:p>
            <a:r>
              <a:rPr lang="en-GB" dirty="0" smtClean="0"/>
              <a:t>T</a:t>
            </a:r>
            <a:r>
              <a:rPr lang="en-GB" dirty="0" smtClean="0"/>
              <a:t>his </a:t>
            </a:r>
            <a:r>
              <a:rPr lang="en-GB" dirty="0" smtClean="0"/>
              <a:t>should</a:t>
            </a:r>
            <a:r>
              <a:rPr lang="en-GB" dirty="0" smtClean="0"/>
              <a:t> </a:t>
            </a:r>
            <a:r>
              <a:rPr lang="en-GB" dirty="0"/>
              <a:t>change as technology and science </a:t>
            </a:r>
            <a:r>
              <a:rPr lang="en-GB" dirty="0" smtClean="0"/>
              <a:t>advance </a:t>
            </a:r>
            <a:r>
              <a:rPr lang="en-GB" dirty="0"/>
              <a:t>but for now we can look at </a:t>
            </a:r>
            <a:r>
              <a:rPr lang="en-GB" dirty="0" smtClean="0"/>
              <a:t>such things as rhythm </a:t>
            </a:r>
            <a:r>
              <a:rPr lang="en-GB" dirty="0"/>
              <a:t>and </a:t>
            </a:r>
            <a:r>
              <a:rPr lang="en-GB" dirty="0" smtClean="0"/>
              <a:t>metre instead (more somatic aspects)</a:t>
            </a:r>
          </a:p>
          <a:p>
            <a:pPr lvl="1"/>
            <a:r>
              <a:rPr lang="en-GB" dirty="0" smtClean="0"/>
              <a:t>“Language and motor systems appear to share neuronal representations” (</a:t>
            </a:r>
            <a:r>
              <a:rPr lang="en-GB" dirty="0" err="1" smtClean="0"/>
              <a:t>Miall</a:t>
            </a:r>
            <a:r>
              <a:rPr lang="en-GB" dirty="0" smtClean="0"/>
              <a:t> 2009: 242) --- See also work done on mirror neurons (</a:t>
            </a:r>
            <a:r>
              <a:rPr lang="en-GB" dirty="0" err="1" smtClean="0"/>
              <a:t>Rizzolatti</a:t>
            </a:r>
            <a:r>
              <a:rPr lang="en-GB" dirty="0" smtClean="0"/>
              <a:t>, </a:t>
            </a:r>
            <a:r>
              <a:rPr lang="en-GB" dirty="0" err="1" smtClean="0"/>
              <a:t>Gallese</a:t>
            </a:r>
            <a:r>
              <a:rPr lang="en-GB" dirty="0"/>
              <a:t>)</a:t>
            </a:r>
            <a:endParaRPr lang="nl-NL" dirty="0"/>
          </a:p>
          <a:p>
            <a:endParaRPr lang="en-GB" dirty="0"/>
          </a:p>
        </p:txBody>
      </p:sp>
    </p:spTree>
    <p:extLst>
      <p:ext uri="{BB962C8B-B14F-4D97-AF65-F5344CB8AC3E}">
        <p14:creationId xmlns:p14="http://schemas.microsoft.com/office/powerpoint/2010/main" xmlns="" val="42358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3</a:t>
            </a:r>
            <a:r>
              <a:rPr lang="en-GB" dirty="0"/>
              <a:t>. Some brief examples of the way forward</a:t>
            </a:r>
          </a:p>
          <a:p>
            <a:endParaRPr lang="en-GB" dirty="0"/>
          </a:p>
        </p:txBody>
      </p:sp>
    </p:spTree>
    <p:extLst>
      <p:ext uri="{BB962C8B-B14F-4D97-AF65-F5344CB8AC3E}">
        <p14:creationId xmlns:p14="http://schemas.microsoft.com/office/powerpoint/2010/main" xmlns="" val="2425374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a:t>
            </a:r>
            <a:r>
              <a:rPr lang="en-GB" dirty="0" err="1" smtClean="0"/>
              <a:t>neuroaesthetic</a:t>
            </a:r>
            <a:r>
              <a:rPr lang="en-GB" dirty="0" smtClean="0"/>
              <a:t> exception</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The </a:t>
            </a:r>
            <a:r>
              <a:rPr lang="en-GB" dirty="0" err="1" smtClean="0"/>
              <a:t>neuroaesthetics</a:t>
            </a:r>
            <a:r>
              <a:rPr lang="en-GB" dirty="0" smtClean="0"/>
              <a:t> of literary reading (</a:t>
            </a:r>
            <a:r>
              <a:rPr lang="en-GB" dirty="0" err="1" smtClean="0"/>
              <a:t>Maill</a:t>
            </a:r>
            <a:r>
              <a:rPr lang="en-GB" dirty="0" smtClean="0"/>
              <a:t> 2009, in </a:t>
            </a:r>
            <a:r>
              <a:rPr lang="en-GB" i="1" dirty="0" err="1" smtClean="0"/>
              <a:t>Neuroaesthetics</a:t>
            </a:r>
            <a:r>
              <a:rPr lang="en-GB" dirty="0" smtClean="0"/>
              <a:t> by </a:t>
            </a:r>
            <a:r>
              <a:rPr lang="en-GB" dirty="0" err="1" smtClean="0"/>
              <a:t>Skov</a:t>
            </a:r>
            <a:r>
              <a:rPr lang="en-GB" dirty="0" smtClean="0"/>
              <a:t> and </a:t>
            </a:r>
            <a:r>
              <a:rPr lang="en-GB" dirty="0" err="1" smtClean="0"/>
              <a:t>Vartanian</a:t>
            </a:r>
            <a:r>
              <a:rPr lang="en-GB" dirty="0" smtClean="0"/>
              <a:t>, eds. )</a:t>
            </a:r>
          </a:p>
          <a:p>
            <a:endParaRPr lang="en-GB" dirty="0" smtClean="0"/>
          </a:p>
          <a:p>
            <a:pPr lvl="1"/>
            <a:r>
              <a:rPr lang="en-GB" dirty="0" smtClean="0"/>
              <a:t>Discusses t</a:t>
            </a:r>
            <a:r>
              <a:rPr lang="en-GB" dirty="0" smtClean="0"/>
              <a:t>he </a:t>
            </a:r>
            <a:r>
              <a:rPr lang="en-GB" dirty="0" smtClean="0"/>
              <a:t>role of mirror neurons in accounting for foregrounding, text processing and character empathy during acts of literary reading (e.g. action words in stories trigger mirror neurons) </a:t>
            </a:r>
          </a:p>
          <a:p>
            <a:pPr lvl="1"/>
            <a:endParaRPr lang="en-GB" dirty="0" smtClean="0"/>
          </a:p>
          <a:p>
            <a:pPr lvl="1"/>
            <a:r>
              <a:rPr lang="en-GB" dirty="0" smtClean="0"/>
              <a:t>Foregrounding effects occur very early after word onset and are subconscious (150msec after onset) &amp; in consciousness after 500 </a:t>
            </a:r>
            <a:r>
              <a:rPr lang="en-GB" dirty="0" err="1" smtClean="0"/>
              <a:t>msec</a:t>
            </a:r>
            <a:r>
              <a:rPr lang="en-GB" dirty="0" smtClean="0"/>
              <a:t> (can last up to 14 </a:t>
            </a:r>
            <a:r>
              <a:rPr lang="en-GB" dirty="0" err="1" smtClean="0"/>
              <a:t>secs</a:t>
            </a:r>
            <a:r>
              <a:rPr lang="en-GB" dirty="0" smtClean="0"/>
              <a:t> and have semantic, affective and prosodic aspects)</a:t>
            </a:r>
          </a:p>
          <a:p>
            <a:pPr lvl="1"/>
            <a:endParaRPr lang="en-GB" dirty="0"/>
          </a:p>
          <a:p>
            <a:pPr lvl="1"/>
            <a:r>
              <a:rPr lang="en-GB" dirty="0" smtClean="0"/>
              <a:t>The visual cortex also houses imagined perceptions in reading</a:t>
            </a:r>
          </a:p>
          <a:p>
            <a:pPr lvl="1"/>
            <a:endParaRPr lang="en-GB" dirty="0" smtClean="0"/>
          </a:p>
          <a:p>
            <a:pPr lvl="1"/>
            <a:r>
              <a:rPr lang="en-GB" dirty="0" smtClean="0"/>
              <a:t>Kane (2004) “right hemisphere controls a distinct set of language processes that are characteristic of poetry (imagery, synaesthesia, style figures (primarily tropes), etc.)</a:t>
            </a:r>
          </a:p>
          <a:p>
            <a:pPr lvl="1"/>
            <a:endParaRPr lang="en-GB" dirty="0" smtClean="0"/>
          </a:p>
          <a:p>
            <a:endParaRPr lang="en-GB" dirty="0"/>
          </a:p>
        </p:txBody>
      </p:sp>
    </p:spTree>
    <p:extLst>
      <p:ext uri="{BB962C8B-B14F-4D97-AF65-F5344CB8AC3E}">
        <p14:creationId xmlns:p14="http://schemas.microsoft.com/office/powerpoint/2010/main" xmlns="" val="3075317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The literary humanities influencing neuroscience </a:t>
            </a:r>
            <a:endParaRPr lang="en-GB" sz="3200" dirty="0"/>
          </a:p>
        </p:txBody>
      </p:sp>
      <p:sp>
        <p:nvSpPr>
          <p:cNvPr id="3" name="Content Placeholder 2"/>
          <p:cNvSpPr>
            <a:spLocks noGrp="1"/>
          </p:cNvSpPr>
          <p:nvPr>
            <p:ph idx="1"/>
          </p:nvPr>
        </p:nvSpPr>
        <p:spPr/>
        <p:txBody>
          <a:bodyPr>
            <a:normAutofit fontScale="47500" lnSpcReduction="20000"/>
          </a:bodyPr>
          <a:lstStyle/>
          <a:p>
            <a:r>
              <a:rPr lang="en-GB" b="1" dirty="0"/>
              <a:t>Parallel processing and the human mind: Re-understanding consciousness with James Joyce's </a:t>
            </a:r>
            <a:r>
              <a:rPr lang="en-GB" b="1" i="1" dirty="0" smtClean="0"/>
              <a:t>Ulysses</a:t>
            </a:r>
            <a:r>
              <a:rPr lang="en-GB" dirty="0" smtClean="0"/>
              <a:t> Patrick Colm Hogan</a:t>
            </a:r>
            <a:endParaRPr lang="en-GB" b="1" i="1" dirty="0" smtClean="0"/>
          </a:p>
          <a:p>
            <a:endParaRPr lang="nl-NL" dirty="0"/>
          </a:p>
          <a:p>
            <a:r>
              <a:rPr lang="en-GB" i="1" dirty="0"/>
              <a:t>Journal of Literary Semantics</a:t>
            </a:r>
            <a:r>
              <a:rPr lang="en-GB" dirty="0"/>
              <a:t>. Volume 42, Issue 2, Pages 149–164</a:t>
            </a:r>
            <a:r>
              <a:rPr lang="en-GB" dirty="0" smtClean="0"/>
              <a:t>, </a:t>
            </a:r>
          </a:p>
          <a:p>
            <a:r>
              <a:rPr lang="en-GB" dirty="0" smtClean="0"/>
              <a:t>Special Issue: “</a:t>
            </a:r>
            <a:r>
              <a:rPr lang="en-GB" b="1" dirty="0" smtClean="0"/>
              <a:t>Explorations in Cognitive Literary Science</a:t>
            </a:r>
            <a:r>
              <a:rPr lang="en-GB" dirty="0" smtClean="0"/>
              <a:t>”</a:t>
            </a:r>
            <a:endParaRPr lang="nl-NL" dirty="0"/>
          </a:p>
          <a:p>
            <a:endParaRPr lang="en-GB" dirty="0" smtClean="0"/>
          </a:p>
          <a:p>
            <a:r>
              <a:rPr lang="en-GB" dirty="0" smtClean="0"/>
              <a:t>Research </a:t>
            </a:r>
            <a:r>
              <a:rPr lang="en-GB" dirty="0"/>
              <a:t>on neural models for cognition suggests that thought is far from a simply serial process. Nonetheless, there has been relatively little work on which parameters govern just what aspects of thought are parallel and what are serial. Clearly, speech as such is serial. In consequence, interior monologue (understood as </a:t>
            </a:r>
            <a:r>
              <a:rPr lang="en-GB" dirty="0" err="1"/>
              <a:t>subvocalised</a:t>
            </a:r>
            <a:r>
              <a:rPr lang="en-GB" dirty="0"/>
              <a:t> speech) is serial. Moreover, stream of consciousness – mental experience not confined to </a:t>
            </a:r>
            <a:r>
              <a:rPr lang="en-GB" dirty="0" err="1"/>
              <a:t>subvocalised</a:t>
            </a:r>
            <a:r>
              <a:rPr lang="en-GB" dirty="0"/>
              <a:t> speech – must be articulated in serial form in a novel. Due to this constraint on representation, it seems that novelists commonly imagine that stream of consciousness itself really is serial. Joyce, however, developed a sense of parallel cognitive processing in the course of </a:t>
            </a:r>
            <a:r>
              <a:rPr lang="en-GB" i="1" dirty="0"/>
              <a:t>Ulysses</a:t>
            </a:r>
            <a:r>
              <a:rPr lang="en-GB" dirty="0"/>
              <a:t>. Specifically, in the “Wandering Rocks” episode, </a:t>
            </a:r>
            <a:r>
              <a:rPr lang="en-GB" b="1" dirty="0"/>
              <a:t>he explored spatiotemporally parallel events in complex social systems.</a:t>
            </a:r>
            <a:r>
              <a:rPr lang="en-GB" dirty="0"/>
              <a:t> In the following chapter, “Sirens,” </a:t>
            </a:r>
            <a:r>
              <a:rPr lang="en-GB" b="1" dirty="0"/>
              <a:t>he in effect transferred this treatment of external parallelism to the human mind, systematically developing cognitive parallelism in his representation of Leopold Bloom. </a:t>
            </a:r>
            <a:r>
              <a:rPr lang="en-GB" dirty="0"/>
              <a:t>This development was perhaps reinforced by ideas of harmony and counterpoint associated with the episode's musical model. </a:t>
            </a:r>
            <a:r>
              <a:rPr lang="en-GB" b="1" dirty="0"/>
              <a:t>Understanding Joyce's exploration of parallel and serial processes in thought is important not only for what it tells us about </a:t>
            </a:r>
            <a:r>
              <a:rPr lang="en-GB" b="1" i="1" dirty="0"/>
              <a:t>Ulysses</a:t>
            </a:r>
            <a:r>
              <a:rPr lang="en-GB" b="1" dirty="0"/>
              <a:t>. It is also important for what it contributes to our understanding of cognitive parallelism</a:t>
            </a:r>
            <a:endParaRPr lang="nl-NL" b="1" dirty="0"/>
          </a:p>
          <a:p>
            <a:endParaRPr lang="en-GB" dirty="0"/>
          </a:p>
        </p:txBody>
      </p:sp>
    </p:spTree>
    <p:extLst>
      <p:ext uri="{BB962C8B-B14F-4D97-AF65-F5344CB8AC3E}">
        <p14:creationId xmlns:p14="http://schemas.microsoft.com/office/powerpoint/2010/main" xmlns="" val="1401379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Burke (</a:t>
            </a:r>
            <a:r>
              <a:rPr lang="en-GB" sz="2800" i="1" dirty="0" smtClean="0"/>
              <a:t>Literary Reading, Cognition and Emotion</a:t>
            </a:r>
            <a:r>
              <a:rPr lang="en-GB" sz="2800" dirty="0" smtClean="0"/>
              <a:t>, 2011)</a:t>
            </a:r>
            <a:endParaRPr lang="en-GB" sz="2800" dirty="0"/>
          </a:p>
        </p:txBody>
      </p:sp>
      <p:sp>
        <p:nvSpPr>
          <p:cNvPr id="3" name="Content Placeholder 2"/>
          <p:cNvSpPr>
            <a:spLocks noGrp="1"/>
          </p:cNvSpPr>
          <p:nvPr>
            <p:ph idx="1"/>
          </p:nvPr>
        </p:nvSpPr>
        <p:spPr/>
        <p:txBody>
          <a:bodyPr>
            <a:normAutofit fontScale="55000" lnSpcReduction="20000"/>
          </a:bodyPr>
          <a:lstStyle/>
          <a:p>
            <a:r>
              <a:rPr lang="en-GB" sz="2900" dirty="0" smtClean="0"/>
              <a:t>The ‘oceanic’ literary reading mind </a:t>
            </a:r>
          </a:p>
          <a:p>
            <a:pPr lvl="1"/>
            <a:endParaRPr lang="en-GB" sz="2900" dirty="0" smtClean="0"/>
          </a:p>
          <a:p>
            <a:pPr lvl="1"/>
            <a:r>
              <a:rPr lang="en-GB" sz="2900" dirty="0" smtClean="0"/>
              <a:t>Literary style and literary themes are in the mind of the avid reader as well as on the page</a:t>
            </a:r>
          </a:p>
          <a:p>
            <a:pPr lvl="1"/>
            <a:endParaRPr lang="en-GB" sz="2900" dirty="0" smtClean="0"/>
          </a:p>
          <a:p>
            <a:pPr lvl="1"/>
            <a:r>
              <a:rPr lang="en-GB" sz="2900" dirty="0" smtClean="0"/>
              <a:t>For the avid reader there is no real end to reading: there is the literary reading loop</a:t>
            </a:r>
          </a:p>
          <a:p>
            <a:pPr lvl="1"/>
            <a:endParaRPr lang="en-GB" sz="2900" dirty="0"/>
          </a:p>
          <a:p>
            <a:pPr lvl="1"/>
            <a:r>
              <a:rPr lang="en-GB" sz="2900" dirty="0" smtClean="0"/>
              <a:t>Heightened emotion can be experienced during reading (reader epiphanies) owing to affective cognition and its ability to bypass higher cortical areas (see also </a:t>
            </a:r>
            <a:r>
              <a:rPr lang="en-GB" sz="2900" dirty="0" err="1" smtClean="0"/>
              <a:t>Ledoux</a:t>
            </a:r>
            <a:r>
              <a:rPr lang="en-GB" sz="2900" dirty="0" smtClean="0"/>
              <a:t> 1999)</a:t>
            </a:r>
          </a:p>
          <a:p>
            <a:pPr lvl="1"/>
            <a:endParaRPr lang="en-GB" sz="2900" dirty="0" smtClean="0"/>
          </a:p>
          <a:p>
            <a:pPr lvl="1"/>
            <a:r>
              <a:rPr lang="en-GB" sz="2900" dirty="0" smtClean="0"/>
              <a:t>Mental imagery, themes, literary style, location, time and and mood are the affective inputs that make up the affective cognition of engaged acts of literary reading (sign-fed and mind-fed inputs)</a:t>
            </a:r>
          </a:p>
          <a:p>
            <a:pPr lvl="1"/>
            <a:endParaRPr lang="en-GB" sz="2900" dirty="0"/>
          </a:p>
          <a:p>
            <a:pPr lvl="2"/>
            <a:r>
              <a:rPr lang="en-GB" sz="2900" dirty="0" smtClean="0"/>
              <a:t>“</a:t>
            </a:r>
            <a:r>
              <a:rPr lang="en-GB" sz="2900" i="1" dirty="0" smtClean="0"/>
              <a:t>The </a:t>
            </a:r>
            <a:r>
              <a:rPr lang="en-GB" sz="2900" i="1" dirty="0"/>
              <a:t>theory of the oceanic mind maintains that there is a dynamic, free flow of bottom-up and top-down affective-cognitive inputs during literary reading and further that literary reading itself does not does not begin when eyes apprehend the words on the page or end when they leave off, rather, the mind and brain are actively reading both before and after the physical act of literary text processing starts and </a:t>
            </a:r>
            <a:r>
              <a:rPr lang="en-GB" sz="2900" i="1" dirty="0" smtClean="0"/>
              <a:t>ends</a:t>
            </a:r>
            <a:r>
              <a:rPr lang="en-GB" sz="2900" dirty="0" smtClean="0"/>
              <a:t>” (Burke </a:t>
            </a:r>
            <a:r>
              <a:rPr lang="en-GB" sz="2900" dirty="0"/>
              <a:t>2011). </a:t>
            </a:r>
            <a:endParaRPr lang="en-GB" sz="2900" dirty="0" smtClean="0"/>
          </a:p>
          <a:p>
            <a:pPr marL="457200" lvl="1" indent="0">
              <a:buNone/>
            </a:pPr>
            <a:endParaRPr lang="en-GB" dirty="0" smtClean="0"/>
          </a:p>
          <a:p>
            <a:pPr lvl="1"/>
            <a:endParaRPr lang="en-GB" dirty="0" smtClean="0"/>
          </a:p>
          <a:p>
            <a:pPr lvl="1"/>
            <a:endParaRPr lang="en-GB" dirty="0" smtClean="0"/>
          </a:p>
          <a:p>
            <a:endParaRPr lang="en-GB" dirty="0"/>
          </a:p>
        </p:txBody>
      </p:sp>
    </p:spTree>
    <p:extLst>
      <p:ext uri="{BB962C8B-B14F-4D97-AF65-F5344CB8AC3E}">
        <p14:creationId xmlns:p14="http://schemas.microsoft.com/office/powerpoint/2010/main" xmlns="" val="2819618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a:t>
            </a:r>
            <a:r>
              <a:rPr lang="en-GB" dirty="0" smtClean="0"/>
              <a:t>hetoric informing neuroscience</a:t>
            </a:r>
            <a:endParaRPr lang="en-GB" dirty="0"/>
          </a:p>
        </p:txBody>
      </p:sp>
      <p:sp>
        <p:nvSpPr>
          <p:cNvPr id="3" name="Content Placeholder 2"/>
          <p:cNvSpPr>
            <a:spLocks noGrp="1"/>
          </p:cNvSpPr>
          <p:nvPr>
            <p:ph idx="1"/>
          </p:nvPr>
        </p:nvSpPr>
        <p:spPr/>
        <p:txBody>
          <a:bodyPr>
            <a:normAutofit/>
          </a:bodyPr>
          <a:lstStyle/>
          <a:p>
            <a:endParaRPr lang="en-GB" sz="2200" dirty="0" smtClean="0"/>
          </a:p>
          <a:p>
            <a:r>
              <a:rPr lang="en-GB" sz="2200" dirty="0" smtClean="0"/>
              <a:t>Ongoing study (Burke 2015)</a:t>
            </a:r>
          </a:p>
          <a:p>
            <a:endParaRPr lang="en-GB" sz="2200" dirty="0"/>
          </a:p>
          <a:p>
            <a:r>
              <a:rPr lang="en-GB" sz="2200" dirty="0" smtClean="0"/>
              <a:t>Can the rhetorical concept of </a:t>
            </a:r>
            <a:r>
              <a:rPr lang="en-GB" sz="2200" i="1" dirty="0" err="1" smtClean="0"/>
              <a:t>memoria</a:t>
            </a:r>
            <a:r>
              <a:rPr lang="en-GB" sz="2200" dirty="0" smtClean="0"/>
              <a:t> (and in particular the idea of artificial memory from the </a:t>
            </a:r>
            <a:r>
              <a:rPr lang="en-GB" sz="2200" i="1" dirty="0" err="1" smtClean="0"/>
              <a:t>Rhetorcia</a:t>
            </a:r>
            <a:r>
              <a:rPr lang="en-GB" sz="2200" i="1" dirty="0" smtClean="0"/>
              <a:t> ad </a:t>
            </a:r>
            <a:r>
              <a:rPr lang="en-GB" sz="2200" i="1" dirty="0" err="1" smtClean="0"/>
              <a:t>Herennium</a:t>
            </a:r>
            <a:r>
              <a:rPr lang="en-GB" sz="2200" i="1" dirty="0" smtClean="0"/>
              <a:t> c.</a:t>
            </a:r>
            <a:r>
              <a:rPr lang="en-GB" sz="2200" dirty="0" smtClean="0"/>
              <a:t>80BC ) shed any light on the current heated debates on memory and, in particular, on the nature of mental imagery </a:t>
            </a:r>
          </a:p>
          <a:p>
            <a:pPr lvl="1"/>
            <a:r>
              <a:rPr lang="en-GB" sz="2200" dirty="0" smtClean="0"/>
              <a:t>“The </a:t>
            </a:r>
            <a:r>
              <a:rPr lang="en-GB" sz="2200" dirty="0"/>
              <a:t>depictive </a:t>
            </a:r>
            <a:r>
              <a:rPr lang="en-GB" sz="2200" dirty="0" smtClean="0"/>
              <a:t>account” </a:t>
            </a:r>
            <a:r>
              <a:rPr lang="en-GB" sz="2200" dirty="0"/>
              <a:t>of </a:t>
            </a:r>
            <a:r>
              <a:rPr lang="en-GB" sz="2200" dirty="0" err="1"/>
              <a:t>Kosslyn</a:t>
            </a:r>
            <a:r>
              <a:rPr lang="en-GB" sz="2200" dirty="0"/>
              <a:t> 1980, 1994, </a:t>
            </a:r>
            <a:r>
              <a:rPr lang="en-GB" sz="2200" dirty="0" smtClean="0"/>
              <a:t>“the </a:t>
            </a:r>
            <a:r>
              <a:rPr lang="en-GB" sz="2200" dirty="0"/>
              <a:t>propositional </a:t>
            </a:r>
            <a:r>
              <a:rPr lang="en-GB" sz="2200" dirty="0" smtClean="0"/>
              <a:t>account” </a:t>
            </a:r>
            <a:r>
              <a:rPr lang="en-GB" sz="2200" dirty="0"/>
              <a:t>of </a:t>
            </a:r>
            <a:r>
              <a:rPr lang="en-GB" sz="2200" dirty="0" err="1"/>
              <a:t>Pylyshyn</a:t>
            </a:r>
            <a:r>
              <a:rPr lang="en-GB" sz="2200" dirty="0"/>
              <a:t> 1981, 1984 and, most recently, Thomas’s </a:t>
            </a:r>
            <a:r>
              <a:rPr lang="en-GB" sz="2200" dirty="0" smtClean="0"/>
              <a:t>“perceptual-activity theory” </a:t>
            </a:r>
            <a:r>
              <a:rPr lang="en-GB" sz="2200" dirty="0"/>
              <a:t>(1999</a:t>
            </a:r>
            <a:r>
              <a:rPr lang="en-GB" sz="2200" dirty="0" smtClean="0"/>
              <a:t>)</a:t>
            </a:r>
          </a:p>
        </p:txBody>
      </p:sp>
    </p:spTree>
    <p:extLst>
      <p:ext uri="{BB962C8B-B14F-4D97-AF65-F5344CB8AC3E}">
        <p14:creationId xmlns:p14="http://schemas.microsoft.com/office/powerpoint/2010/main" xmlns="" val="2324555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Content Placeholder 2"/>
          <p:cNvSpPr>
            <a:spLocks noGrp="1"/>
          </p:cNvSpPr>
          <p:nvPr>
            <p:ph idx="1"/>
          </p:nvPr>
        </p:nvSpPr>
        <p:spPr/>
        <p:txBody>
          <a:bodyPr>
            <a:normAutofit/>
          </a:bodyPr>
          <a:lstStyle/>
          <a:p>
            <a:pPr marL="0" indent="0">
              <a:buNone/>
            </a:pPr>
            <a:endParaRPr lang="en-GB" dirty="0" smtClean="0"/>
          </a:p>
          <a:p>
            <a:r>
              <a:rPr lang="en-GB" dirty="0" smtClean="0"/>
              <a:t>4</a:t>
            </a:r>
            <a:r>
              <a:rPr lang="en-GB" dirty="0"/>
              <a:t>. A longer analysis / case </a:t>
            </a:r>
            <a:r>
              <a:rPr lang="en-GB" dirty="0" smtClean="0"/>
              <a:t>study</a:t>
            </a:r>
          </a:p>
          <a:p>
            <a:endParaRPr lang="en-GB" dirty="0"/>
          </a:p>
          <a:p>
            <a:pPr marL="0" indent="0">
              <a:buNone/>
            </a:pPr>
            <a:endParaRPr lang="en-GB" dirty="0"/>
          </a:p>
          <a:p>
            <a:pPr lvl="2"/>
            <a:r>
              <a:rPr lang="en-US" sz="1800" dirty="0" smtClean="0"/>
              <a:t>“The </a:t>
            </a:r>
            <a:r>
              <a:rPr lang="en-US" sz="1800" dirty="0"/>
              <a:t>rhetorical neuroscience of style: On the primacy of style elements during literary discourse </a:t>
            </a:r>
            <a:r>
              <a:rPr lang="en-US" sz="1800" dirty="0" smtClean="0"/>
              <a:t>processing” </a:t>
            </a:r>
            <a:r>
              <a:rPr lang="en-US" sz="1800" dirty="0">
                <a:hlinkClick r:id="rId2"/>
              </a:rPr>
              <a:t>Michael </a:t>
            </a:r>
            <a:r>
              <a:rPr lang="en-US" sz="1800" dirty="0" smtClean="0">
                <a:hlinkClick r:id="rId2"/>
              </a:rPr>
              <a:t>Burke</a:t>
            </a:r>
            <a:endParaRPr lang="en-US" sz="1800" dirty="0"/>
          </a:p>
          <a:p>
            <a:pPr lvl="2"/>
            <a:r>
              <a:rPr lang="en-US" sz="1800" i="1" dirty="0" smtClean="0"/>
              <a:t>The Journal </a:t>
            </a:r>
            <a:r>
              <a:rPr lang="en-US" sz="1800" i="1" dirty="0"/>
              <a:t>of Literary Semantics</a:t>
            </a:r>
            <a:r>
              <a:rPr lang="en-US" sz="1800" dirty="0"/>
              <a:t>. </a:t>
            </a:r>
            <a:r>
              <a:rPr lang="en-US" sz="1800" dirty="0" smtClean="0"/>
              <a:t>Volume </a:t>
            </a:r>
            <a:r>
              <a:rPr lang="en-US" sz="1800" dirty="0"/>
              <a:t>42, Issue 2, </a:t>
            </a:r>
            <a:r>
              <a:rPr lang="en-US" sz="1800" dirty="0" smtClean="0"/>
              <a:t>October 2013, Pages 199–215</a:t>
            </a:r>
            <a:r>
              <a:rPr lang="en-US" sz="1800" dirty="0"/>
              <a:t>.</a:t>
            </a:r>
          </a:p>
          <a:p>
            <a:pPr lvl="2"/>
            <a:r>
              <a:rPr lang="en-US" sz="1800" dirty="0"/>
              <a:t>Special Issue: </a:t>
            </a:r>
            <a:r>
              <a:rPr lang="en-US" sz="1800" b="1" dirty="0"/>
              <a:t>Explorations in Cognitive Literary </a:t>
            </a:r>
            <a:r>
              <a:rPr lang="en-US" sz="1800" b="1" dirty="0" smtClean="0"/>
              <a:t>Science</a:t>
            </a:r>
            <a:endParaRPr lang="en-US" sz="1800" b="1" dirty="0"/>
          </a:p>
        </p:txBody>
      </p:sp>
    </p:spTree>
    <p:extLst>
      <p:ext uri="{BB962C8B-B14F-4D97-AF65-F5344CB8AC3E}">
        <p14:creationId xmlns:p14="http://schemas.microsoft.com/office/powerpoint/2010/main" xmlns="" val="3703102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smtClean="0"/>
              <a:t>a hypothesis</a:t>
            </a:r>
            <a:endParaRPr lang="en-US" dirty="0"/>
          </a:p>
        </p:txBody>
      </p:sp>
      <p:sp>
        <p:nvSpPr>
          <p:cNvPr id="3" name="Content Placeholder 2"/>
          <p:cNvSpPr>
            <a:spLocks noGrp="1"/>
          </p:cNvSpPr>
          <p:nvPr>
            <p:ph idx="1"/>
          </p:nvPr>
        </p:nvSpPr>
        <p:spPr/>
        <p:txBody>
          <a:bodyPr/>
          <a:lstStyle/>
          <a:p>
            <a:endParaRPr lang="en-GB" i="1" dirty="0" smtClean="0"/>
          </a:p>
          <a:p>
            <a:endParaRPr lang="en-GB" i="1" dirty="0" smtClean="0"/>
          </a:p>
          <a:p>
            <a:r>
              <a:rPr lang="en-GB" sz="2800" i="1" dirty="0" smtClean="0"/>
              <a:t>Certain literary style elements and/or style figures are sometimes initially in the mind and brain during engaged acts of literary reading, rather than always on the page (and emotion plays a key role in this)</a:t>
            </a:r>
          </a:p>
          <a:p>
            <a:endParaRPr lang="en-US"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18</a:t>
            </a:fld>
            <a:endParaRPr lang="nl-NL"/>
          </a:p>
        </p:txBody>
      </p:sp>
    </p:spTree>
    <p:extLst>
      <p:ext uri="{BB962C8B-B14F-4D97-AF65-F5344CB8AC3E}">
        <p14:creationId xmlns:p14="http://schemas.microsoft.com/office/powerpoint/2010/main" xmlns="" val="4095232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Storage and retrieval theories</a:t>
            </a:r>
            <a:endParaRPr lang="en-GB" dirty="0"/>
          </a:p>
        </p:txBody>
      </p:sp>
      <p:sp>
        <p:nvSpPr>
          <p:cNvPr id="3" name="Content Placeholder 2"/>
          <p:cNvSpPr>
            <a:spLocks noGrp="1"/>
          </p:cNvSpPr>
          <p:nvPr>
            <p:ph idx="1"/>
          </p:nvPr>
        </p:nvSpPr>
        <p:spPr/>
        <p:txBody>
          <a:bodyPr/>
          <a:lstStyle/>
          <a:p>
            <a:endParaRPr lang="en-GB" dirty="0" smtClean="0"/>
          </a:p>
          <a:p>
            <a:pPr lvl="1"/>
            <a:r>
              <a:rPr lang="en-GB" dirty="0" smtClean="0"/>
              <a:t>Alan </a:t>
            </a:r>
            <a:r>
              <a:rPr lang="en-GB" dirty="0" err="1" smtClean="0"/>
              <a:t>Baddeley</a:t>
            </a:r>
            <a:r>
              <a:rPr lang="en-GB" dirty="0" smtClean="0"/>
              <a:t> (short term memory)</a:t>
            </a:r>
          </a:p>
          <a:p>
            <a:endParaRPr lang="en-GB" dirty="0"/>
          </a:p>
          <a:p>
            <a:pPr lvl="1"/>
            <a:r>
              <a:rPr lang="en-GB" dirty="0" smtClean="0"/>
              <a:t>Lawrence </a:t>
            </a:r>
            <a:r>
              <a:rPr lang="en-GB" dirty="0" err="1" smtClean="0"/>
              <a:t>Barsalou</a:t>
            </a:r>
            <a:r>
              <a:rPr lang="en-GB" dirty="0" smtClean="0"/>
              <a:t> (perceptual symbols systems)</a:t>
            </a:r>
          </a:p>
          <a:p>
            <a:endParaRPr lang="en-GB" dirty="0" smtClean="0"/>
          </a:p>
          <a:p>
            <a:pPr lvl="1"/>
            <a:r>
              <a:rPr lang="en-GB" dirty="0" smtClean="0"/>
              <a:t>Patrick Colm Hogan (musical style motifs / riffs)</a:t>
            </a:r>
            <a:endParaRPr lang="en-GB"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19</a:t>
            </a:fld>
            <a:endParaRPr lang="nl-NL"/>
          </a:p>
        </p:txBody>
      </p:sp>
    </p:spTree>
    <p:extLst>
      <p:ext uri="{BB962C8B-B14F-4D97-AF65-F5344CB8AC3E}">
        <p14:creationId xmlns:p14="http://schemas.microsoft.com/office/powerpoint/2010/main" xmlns="" val="784921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question</a:t>
            </a:r>
            <a:endParaRPr lang="en-US" dirty="0"/>
          </a:p>
        </p:txBody>
      </p:sp>
      <p:sp>
        <p:nvSpPr>
          <p:cNvPr id="3" name="Content Placeholder 2"/>
          <p:cNvSpPr>
            <a:spLocks noGrp="1"/>
          </p:cNvSpPr>
          <p:nvPr>
            <p:ph idx="1"/>
          </p:nvPr>
        </p:nvSpPr>
        <p:spPr/>
        <p:txBody>
          <a:bodyPr>
            <a:normAutofit/>
          </a:bodyPr>
          <a:lstStyle/>
          <a:p>
            <a:pPr marL="457200" lvl="1" indent="0">
              <a:buNone/>
            </a:pPr>
            <a:endParaRPr lang="en-GB" sz="2400" dirty="0" smtClean="0"/>
          </a:p>
          <a:p>
            <a:pPr marL="457200" lvl="1" indent="0">
              <a:buNone/>
            </a:pPr>
            <a:r>
              <a:rPr lang="en-GB" sz="2400" u="sng" dirty="0" smtClean="0"/>
              <a:t>The goals of the conference dialogue </a:t>
            </a:r>
            <a:endParaRPr lang="en-GB" sz="2400" u="sng" dirty="0"/>
          </a:p>
          <a:p>
            <a:pPr lvl="1"/>
            <a:r>
              <a:rPr lang="en-GB" sz="2400" i="1" dirty="0"/>
              <a:t>(1) What is the contribution of </a:t>
            </a:r>
            <a:r>
              <a:rPr lang="en-GB" sz="2400" i="1" dirty="0" err="1"/>
              <a:t>neuroaesthetics</a:t>
            </a:r>
            <a:r>
              <a:rPr lang="en-GB" sz="2400" i="1" dirty="0"/>
              <a:t> and cognitive paradigms to the inquiry in art and humanities and, conversely, (2) how can the arts and humanities be useful for the scientific investigation into the mind and brain</a:t>
            </a:r>
            <a:endParaRPr lang="nl-NL" sz="2400" i="1" dirty="0"/>
          </a:p>
          <a:p>
            <a:pPr lvl="1"/>
            <a:endParaRPr lang="nl-NL" dirty="0" smtClean="0"/>
          </a:p>
          <a:p>
            <a:pPr lvl="2"/>
            <a:r>
              <a:rPr lang="en-GB" dirty="0"/>
              <a:t>How can a knowledge of poetics (and rhetoric) be useful to </a:t>
            </a:r>
            <a:r>
              <a:rPr lang="en-GB" dirty="0" err="1"/>
              <a:t>neuroscientific</a:t>
            </a:r>
            <a:r>
              <a:rPr lang="en-GB" dirty="0"/>
              <a:t> investigation? </a:t>
            </a:r>
          </a:p>
          <a:p>
            <a:pPr lvl="1"/>
            <a:endParaRPr lang="nl-NL" dirty="0"/>
          </a:p>
          <a:p>
            <a:pPr marL="0" indent="0">
              <a:buNone/>
            </a:pPr>
            <a:endParaRPr lang="en-US" dirty="0"/>
          </a:p>
        </p:txBody>
      </p:sp>
    </p:spTree>
    <p:extLst>
      <p:ext uri="{BB962C8B-B14F-4D97-AF65-F5344CB8AC3E}">
        <p14:creationId xmlns:p14="http://schemas.microsoft.com/office/powerpoint/2010/main" xmlns="" val="3359275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Baddeley</a:t>
            </a:r>
            <a:r>
              <a:rPr lang="en-GB" dirty="0" smtClean="0"/>
              <a:t> (past and current views)</a:t>
            </a:r>
            <a:endParaRPr lang="en-GB"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20</a:t>
            </a:fld>
            <a:endParaRPr lang="nl-NL"/>
          </a:p>
        </p:txBody>
      </p:sp>
      <p:pic>
        <p:nvPicPr>
          <p:cNvPr id="2050" name="Picture 2" descr="C:\Users\M. Murke\Pictures\General\Various\naamloos.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383886" y="1293090"/>
            <a:ext cx="2171700" cy="132397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M. Murke\Pictures\General\Various\naamloosbbb.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4424" y="3531550"/>
            <a:ext cx="2466975" cy="185737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Content Placeholder 4" descr="C:\Users\M. Murke\Pictures\General\Various\naamloosaaa.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3626" y="2384597"/>
            <a:ext cx="2956023" cy="169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8106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smtClean="0"/>
              <a:t>Baddeley’s theory of the ‘articulatory loop’</a:t>
            </a:r>
          </a:p>
        </p:txBody>
      </p:sp>
      <p:sp>
        <p:nvSpPr>
          <p:cNvPr id="36867" name="Rectangle 3"/>
          <p:cNvSpPr>
            <a:spLocks noGrp="1" noChangeArrowheads="1"/>
          </p:cNvSpPr>
          <p:nvPr>
            <p:ph idx="1"/>
          </p:nvPr>
        </p:nvSpPr>
        <p:spPr/>
        <p:txBody>
          <a:bodyPr>
            <a:normAutofit/>
          </a:bodyPr>
          <a:lstStyle/>
          <a:p>
            <a:pPr eaLnBrk="1" hangingPunct="1">
              <a:lnSpc>
                <a:spcPct val="80000"/>
              </a:lnSpc>
              <a:buFont typeface="Wingdings" pitchFamily="2" charset="2"/>
              <a:buNone/>
            </a:pPr>
            <a:endParaRPr lang="en-US" sz="2600" dirty="0" smtClean="0"/>
          </a:p>
          <a:p>
            <a:pPr>
              <a:lnSpc>
                <a:spcPct val="80000"/>
              </a:lnSpc>
            </a:pPr>
            <a:r>
              <a:rPr lang="en-US" sz="2800" dirty="0" smtClean="0"/>
              <a:t>The articulatory (phonological) loop has a </a:t>
            </a:r>
            <a:r>
              <a:rPr lang="en-US" sz="2800" dirty="0" smtClean="0">
                <a:solidFill>
                  <a:srgbClr val="FF0000"/>
                </a:solidFill>
              </a:rPr>
              <a:t>buffer region /rehearsal zone </a:t>
            </a:r>
            <a:r>
              <a:rPr lang="en-US" sz="2800" dirty="0" smtClean="0"/>
              <a:t>that operate outside of short-term memory</a:t>
            </a:r>
          </a:p>
          <a:p>
            <a:pPr marL="0" lvl="1" indent="0">
              <a:lnSpc>
                <a:spcPct val="80000"/>
              </a:lnSpc>
              <a:buNone/>
            </a:pPr>
            <a:endParaRPr lang="en-US" dirty="0" smtClean="0"/>
          </a:p>
          <a:p>
            <a:pPr marL="342900" lvl="1" indent="-342900">
              <a:lnSpc>
                <a:spcPct val="80000"/>
              </a:lnSpc>
              <a:buFont typeface="Arial"/>
              <a:buChar char="•"/>
            </a:pPr>
            <a:r>
              <a:rPr lang="en-US" dirty="0" smtClean="0"/>
              <a:t>Not </a:t>
            </a:r>
            <a:r>
              <a:rPr lang="en-US" dirty="0"/>
              <a:t>only do these working memory systems operate during perception, movement and problem-solving, they can also be used to </a:t>
            </a:r>
            <a:r>
              <a:rPr lang="en-US" dirty="0">
                <a:solidFill>
                  <a:srgbClr val="FF0000"/>
                </a:solidFill>
              </a:rPr>
              <a:t>simulate these activities offline</a:t>
            </a:r>
          </a:p>
          <a:p>
            <a:pPr>
              <a:lnSpc>
                <a:spcPct val="80000"/>
              </a:lnSpc>
            </a:pPr>
            <a:endParaRPr lang="en-US" sz="2600" dirty="0"/>
          </a:p>
          <a:p>
            <a:pPr>
              <a:lnSpc>
                <a:spcPct val="80000"/>
              </a:lnSpc>
            </a:pPr>
            <a:endParaRPr lang="en-US" sz="2600" dirty="0" smtClean="0"/>
          </a:p>
        </p:txBody>
      </p:sp>
      <p:sp>
        <p:nvSpPr>
          <p:cNvPr id="2" name="Slide Number Placeholder 1"/>
          <p:cNvSpPr>
            <a:spLocks noGrp="1"/>
          </p:cNvSpPr>
          <p:nvPr>
            <p:ph type="sldNum" sz="quarter" idx="12"/>
          </p:nvPr>
        </p:nvSpPr>
        <p:spPr/>
        <p:txBody>
          <a:bodyPr/>
          <a:lstStyle/>
          <a:p>
            <a:fld id="{290C0220-1ABA-F248-AD7A-5F7E5EDE366B}" type="slidenum">
              <a:rPr lang="nl-NL" smtClean="0"/>
              <a:pPr/>
              <a:t>21</a:t>
            </a:fld>
            <a:endParaRPr lang="nl-NL"/>
          </a:p>
        </p:txBody>
      </p:sp>
    </p:spTree>
    <p:extLst>
      <p:ext uri="{BB962C8B-B14F-4D97-AF65-F5344CB8AC3E}">
        <p14:creationId xmlns:p14="http://schemas.microsoft.com/office/powerpoint/2010/main" xmlns="" val="1699533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a:t>
            </a:r>
            <a:endParaRPr lang="en-GB" dirty="0"/>
          </a:p>
        </p:txBody>
      </p:sp>
      <p:sp>
        <p:nvSpPr>
          <p:cNvPr id="3" name="Content Placeholder 2"/>
          <p:cNvSpPr>
            <a:spLocks noGrp="1"/>
          </p:cNvSpPr>
          <p:nvPr>
            <p:ph idx="1"/>
          </p:nvPr>
        </p:nvSpPr>
        <p:spPr/>
        <p:txBody>
          <a:bodyPr/>
          <a:lstStyle/>
          <a:p>
            <a:pPr>
              <a:lnSpc>
                <a:spcPct val="80000"/>
              </a:lnSpc>
            </a:pPr>
            <a:endParaRPr lang="en-US" sz="2800" dirty="0"/>
          </a:p>
          <a:p>
            <a:pPr lvl="1">
              <a:lnSpc>
                <a:spcPct val="80000"/>
              </a:lnSpc>
            </a:pPr>
            <a:r>
              <a:rPr lang="en-US" dirty="0"/>
              <a:t>Articulatory loop simulates language just heard or </a:t>
            </a:r>
            <a:r>
              <a:rPr lang="en-US" dirty="0">
                <a:solidFill>
                  <a:srgbClr val="FF0000"/>
                </a:solidFill>
              </a:rPr>
              <a:t>about to be </a:t>
            </a:r>
            <a:r>
              <a:rPr lang="en-US" dirty="0" smtClean="0">
                <a:solidFill>
                  <a:srgbClr val="FF0000"/>
                </a:solidFill>
              </a:rPr>
              <a:t>spoken</a:t>
            </a:r>
          </a:p>
          <a:p>
            <a:pPr lvl="1">
              <a:lnSpc>
                <a:spcPct val="80000"/>
              </a:lnSpc>
            </a:pPr>
            <a:endParaRPr lang="en-US" dirty="0"/>
          </a:p>
          <a:p>
            <a:pPr lvl="1">
              <a:lnSpc>
                <a:spcPct val="80000"/>
              </a:lnSpc>
            </a:pPr>
            <a:r>
              <a:rPr lang="en-US" dirty="0"/>
              <a:t>Visual short-term buffer simulates visual experience just seen or </a:t>
            </a:r>
            <a:r>
              <a:rPr lang="en-US" dirty="0">
                <a:solidFill>
                  <a:srgbClr val="FF0000"/>
                </a:solidFill>
              </a:rPr>
              <a:t>currently </a:t>
            </a:r>
            <a:r>
              <a:rPr lang="en-US" dirty="0" smtClean="0">
                <a:solidFill>
                  <a:srgbClr val="FF0000"/>
                </a:solidFill>
              </a:rPr>
              <a:t>imagined </a:t>
            </a:r>
            <a:endParaRPr lang="en-US" dirty="0">
              <a:solidFill>
                <a:srgbClr val="FF0000"/>
              </a:solidFill>
            </a:endParaRPr>
          </a:p>
          <a:p>
            <a:pPr lvl="1">
              <a:lnSpc>
                <a:spcPct val="80000"/>
              </a:lnSpc>
            </a:pPr>
            <a:endParaRPr lang="en-US" dirty="0" smtClean="0"/>
          </a:p>
          <a:p>
            <a:pPr lvl="1">
              <a:lnSpc>
                <a:spcPct val="80000"/>
              </a:lnSpc>
            </a:pPr>
            <a:r>
              <a:rPr lang="en-US" dirty="0" smtClean="0"/>
              <a:t>The </a:t>
            </a:r>
            <a:r>
              <a:rPr lang="en-US" dirty="0"/>
              <a:t>motor short-term buffer simulates movements just performed or </a:t>
            </a:r>
            <a:r>
              <a:rPr lang="en-US" dirty="0">
                <a:solidFill>
                  <a:srgbClr val="FF0000"/>
                </a:solidFill>
              </a:rPr>
              <a:t>about to be </a:t>
            </a:r>
            <a:r>
              <a:rPr lang="en-US" dirty="0" smtClean="0">
                <a:solidFill>
                  <a:srgbClr val="FF0000"/>
                </a:solidFill>
              </a:rPr>
              <a:t>performed</a:t>
            </a:r>
            <a:endParaRPr lang="en-US" dirty="0"/>
          </a:p>
          <a:p>
            <a:pPr lvl="2">
              <a:lnSpc>
                <a:spcPct val="80000"/>
              </a:lnSpc>
            </a:pPr>
            <a:r>
              <a:rPr lang="en-US" dirty="0" smtClean="0"/>
              <a:t>Mirror neurons, etc. </a:t>
            </a:r>
            <a:endParaRPr lang="en-US" dirty="0"/>
          </a:p>
          <a:p>
            <a:endParaRPr lang="en-GB"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22</a:t>
            </a:fld>
            <a:endParaRPr lang="nl-NL"/>
          </a:p>
        </p:txBody>
      </p:sp>
    </p:spTree>
    <p:extLst>
      <p:ext uri="{BB962C8B-B14F-4D97-AF65-F5344CB8AC3E}">
        <p14:creationId xmlns:p14="http://schemas.microsoft.com/office/powerpoint/2010/main" xmlns="" val="2348064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2400" dirty="0" err="1" smtClean="0">
                <a:solidFill>
                  <a:srgbClr val="FF0000"/>
                </a:solidFill>
              </a:rPr>
              <a:t>Barsalou</a:t>
            </a:r>
            <a:r>
              <a:rPr lang="en-US" sz="2400" dirty="0" smtClean="0"/>
              <a:t> </a:t>
            </a:r>
            <a:r>
              <a:rPr lang="en-US" sz="2400" i="1" dirty="0" smtClean="0"/>
              <a:t>Perceptual Symbols Systems</a:t>
            </a:r>
            <a:r>
              <a:rPr lang="en-US" sz="2400" dirty="0" smtClean="0"/>
              <a:t> (1999) </a:t>
            </a:r>
          </a:p>
        </p:txBody>
      </p:sp>
      <p:sp>
        <p:nvSpPr>
          <p:cNvPr id="37891" name="Rectangle 3"/>
          <p:cNvSpPr>
            <a:spLocks noGrp="1" noChangeArrowheads="1"/>
          </p:cNvSpPr>
          <p:nvPr>
            <p:ph idx="1"/>
          </p:nvPr>
        </p:nvSpPr>
        <p:spPr/>
        <p:txBody>
          <a:bodyPr>
            <a:normAutofit/>
          </a:bodyPr>
          <a:lstStyle/>
          <a:p>
            <a:pPr>
              <a:lnSpc>
                <a:spcPct val="80000"/>
              </a:lnSpc>
              <a:buNone/>
            </a:pPr>
            <a:r>
              <a:rPr lang="en-US" sz="1800" dirty="0"/>
              <a:t>Working memory and perception</a:t>
            </a:r>
            <a:endParaRPr lang="en-US" sz="1800" dirty="0" smtClean="0"/>
          </a:p>
          <a:p>
            <a:pPr eaLnBrk="1" hangingPunct="1">
              <a:lnSpc>
                <a:spcPct val="80000"/>
              </a:lnSpc>
            </a:pPr>
            <a:endParaRPr lang="en-US" sz="1800" dirty="0" smtClean="0"/>
          </a:p>
          <a:p>
            <a:pPr eaLnBrk="1" hangingPunct="1">
              <a:lnSpc>
                <a:spcPct val="80000"/>
              </a:lnSpc>
            </a:pPr>
            <a:r>
              <a:rPr lang="en-US" sz="1800" dirty="0" smtClean="0"/>
              <a:t>Perceptual Symbols Systems are schematic memories of a perceived event</a:t>
            </a:r>
          </a:p>
          <a:p>
            <a:pPr lvl="1">
              <a:lnSpc>
                <a:spcPct val="80000"/>
              </a:lnSpc>
            </a:pPr>
            <a:r>
              <a:rPr lang="en-US" sz="1400" dirty="0" smtClean="0"/>
              <a:t>Linguistic symbols operate like perceptual symbols</a:t>
            </a:r>
          </a:p>
          <a:p>
            <a:pPr eaLnBrk="1" hangingPunct="1">
              <a:lnSpc>
                <a:spcPct val="80000"/>
              </a:lnSpc>
              <a:buFont typeface="Wingdings" pitchFamily="2" charset="2"/>
              <a:buNone/>
            </a:pPr>
            <a:endParaRPr lang="en-US" sz="1800" dirty="0" smtClean="0"/>
          </a:p>
          <a:p>
            <a:pPr eaLnBrk="1" hangingPunct="1">
              <a:lnSpc>
                <a:spcPct val="80000"/>
              </a:lnSpc>
            </a:pPr>
            <a:r>
              <a:rPr lang="en-US" sz="1800" dirty="0" smtClean="0"/>
              <a:t>Long-term memory </a:t>
            </a:r>
            <a:r>
              <a:rPr lang="en-US" sz="1800" dirty="0" err="1" smtClean="0"/>
              <a:t>harbours</a:t>
            </a:r>
            <a:r>
              <a:rPr lang="en-US" sz="1800" dirty="0" smtClean="0"/>
              <a:t> the simulators while working memory implements specific simulations</a:t>
            </a:r>
          </a:p>
          <a:p>
            <a:pPr eaLnBrk="1" hangingPunct="1">
              <a:lnSpc>
                <a:spcPct val="80000"/>
              </a:lnSpc>
            </a:pPr>
            <a:endParaRPr lang="en-US" sz="1800" dirty="0" smtClean="0"/>
          </a:p>
          <a:p>
            <a:pPr eaLnBrk="1" hangingPunct="1">
              <a:lnSpc>
                <a:spcPct val="80000"/>
              </a:lnSpc>
            </a:pPr>
            <a:r>
              <a:rPr lang="en-US" sz="1800" dirty="0" smtClean="0"/>
              <a:t>Short-term and long-term memory share neural systems with perception</a:t>
            </a:r>
          </a:p>
          <a:p>
            <a:pPr eaLnBrk="1" hangingPunct="1">
              <a:lnSpc>
                <a:spcPct val="80000"/>
              </a:lnSpc>
            </a:pPr>
            <a:endParaRPr lang="en-US" sz="1800" dirty="0" smtClean="0"/>
          </a:p>
          <a:p>
            <a:pPr eaLnBrk="1" hangingPunct="1">
              <a:lnSpc>
                <a:spcPct val="80000"/>
              </a:lnSpc>
            </a:pPr>
            <a:r>
              <a:rPr lang="en-US" sz="1800" dirty="0" smtClean="0"/>
              <a:t>During retrieval procedures simulators can either become active unconsciously in implicit memory or consciously in explicit memory</a:t>
            </a:r>
          </a:p>
          <a:p>
            <a:pPr eaLnBrk="1" hangingPunct="1">
              <a:lnSpc>
                <a:spcPct val="80000"/>
              </a:lnSpc>
            </a:pPr>
            <a:endParaRPr lang="en-US" sz="1800" dirty="0" smtClean="0"/>
          </a:p>
          <a:p>
            <a:pPr lvl="1" eaLnBrk="1" hangingPunct="1">
              <a:lnSpc>
                <a:spcPct val="80000"/>
              </a:lnSpc>
            </a:pPr>
            <a:r>
              <a:rPr lang="en-US" sz="1800" dirty="0" smtClean="0"/>
              <a:t>“As a memory is retrieved, it produces a simulation of the earlier event. As the simulation becomes active, it may differ somewhat from the original perception, perhaps because of less bottom-up constraint” (1999: 605)</a:t>
            </a:r>
          </a:p>
        </p:txBody>
      </p:sp>
      <p:sp>
        <p:nvSpPr>
          <p:cNvPr id="2" name="Slide Number Placeholder 1"/>
          <p:cNvSpPr>
            <a:spLocks noGrp="1"/>
          </p:cNvSpPr>
          <p:nvPr>
            <p:ph type="sldNum" sz="quarter" idx="12"/>
          </p:nvPr>
        </p:nvSpPr>
        <p:spPr/>
        <p:txBody>
          <a:bodyPr/>
          <a:lstStyle/>
          <a:p>
            <a:fld id="{290C0220-1ABA-F248-AD7A-5F7E5EDE366B}" type="slidenum">
              <a:rPr lang="nl-NL" smtClean="0"/>
              <a:pPr/>
              <a:t>23</a:t>
            </a:fld>
            <a:endParaRPr lang="nl-NL"/>
          </a:p>
        </p:txBody>
      </p:sp>
    </p:spTree>
    <p:extLst>
      <p:ext uri="{BB962C8B-B14F-4D97-AF65-F5344CB8AC3E}">
        <p14:creationId xmlns:p14="http://schemas.microsoft.com/office/powerpoint/2010/main" xmlns="" val="2447794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2400" dirty="0" err="1" smtClean="0"/>
              <a:t>Barsalou</a:t>
            </a:r>
            <a:r>
              <a:rPr lang="en-US" sz="2400" dirty="0" smtClean="0"/>
              <a:t> </a:t>
            </a:r>
            <a:r>
              <a:rPr lang="en-US" sz="2400" i="1" dirty="0" smtClean="0"/>
              <a:t>Perceptual Symbols Systems</a:t>
            </a:r>
            <a:r>
              <a:rPr lang="en-US" sz="2400" dirty="0" smtClean="0"/>
              <a:t> (1999): </a:t>
            </a:r>
            <a:br>
              <a:rPr lang="en-US" sz="2400" dirty="0" smtClean="0"/>
            </a:br>
            <a:r>
              <a:rPr lang="en-US" sz="2400" dirty="0" smtClean="0"/>
              <a:t>Storage and simulation</a:t>
            </a:r>
            <a:endParaRPr lang="nl-NL" sz="2400" dirty="0"/>
          </a:p>
        </p:txBody>
      </p:sp>
      <p:sp>
        <p:nvSpPr>
          <p:cNvPr id="38915" name="Content Placeholder 2"/>
          <p:cNvSpPr>
            <a:spLocks noGrp="1"/>
          </p:cNvSpPr>
          <p:nvPr>
            <p:ph idx="1"/>
          </p:nvPr>
        </p:nvSpPr>
        <p:spPr/>
        <p:txBody>
          <a:bodyPr/>
          <a:lstStyle/>
          <a:p>
            <a:endParaRPr lang="nl-NL" smtClean="0"/>
          </a:p>
        </p:txBody>
      </p:sp>
      <p:pic>
        <p:nvPicPr>
          <p:cNvPr id="38916" name="Picture 2" descr="C:\Users\M. Murke\Pictures\General\Various\storage-simulation.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82915" y="1474432"/>
            <a:ext cx="4192758" cy="38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290C0220-1ABA-F248-AD7A-5F7E5EDE366B}" type="slidenum">
              <a:rPr lang="nl-NL" smtClean="0"/>
              <a:pPr/>
              <a:t>24</a:t>
            </a:fld>
            <a:endParaRPr lang="nl-NL"/>
          </a:p>
        </p:txBody>
      </p:sp>
    </p:spTree>
    <p:extLst>
      <p:ext uri="{BB962C8B-B14F-4D97-AF65-F5344CB8AC3E}">
        <p14:creationId xmlns:p14="http://schemas.microsoft.com/office/powerpoint/2010/main" xmlns="" val="2521008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smtClean="0"/>
              <a:t>Reading revisited</a:t>
            </a:r>
          </a:p>
        </p:txBody>
      </p:sp>
      <p:sp>
        <p:nvSpPr>
          <p:cNvPr id="40963" name="Rectangle 3"/>
          <p:cNvSpPr>
            <a:spLocks noGrp="1" noChangeArrowheads="1"/>
          </p:cNvSpPr>
          <p:nvPr>
            <p:ph idx="1"/>
          </p:nvPr>
        </p:nvSpPr>
        <p:spPr/>
        <p:txBody>
          <a:bodyPr/>
          <a:lstStyle/>
          <a:p>
            <a:pPr eaLnBrk="1" hangingPunct="1">
              <a:lnSpc>
                <a:spcPct val="80000"/>
              </a:lnSpc>
            </a:pPr>
            <a:endParaRPr lang="en-US" sz="1600" dirty="0" smtClean="0"/>
          </a:p>
          <a:p>
            <a:pPr eaLnBrk="1" hangingPunct="1">
              <a:lnSpc>
                <a:spcPct val="80000"/>
              </a:lnSpc>
            </a:pPr>
            <a:r>
              <a:rPr lang="en-US" sz="2000" dirty="0" smtClean="0"/>
              <a:t>Gestalt psychology</a:t>
            </a:r>
          </a:p>
          <a:p>
            <a:pPr eaLnBrk="1" hangingPunct="1">
              <a:lnSpc>
                <a:spcPct val="80000"/>
              </a:lnSpc>
            </a:pPr>
            <a:endParaRPr lang="en-US" sz="2000" dirty="0" smtClean="0"/>
          </a:p>
          <a:p>
            <a:pPr lvl="1" eaLnBrk="1" hangingPunct="1">
              <a:lnSpc>
                <a:spcPct val="80000"/>
              </a:lnSpc>
            </a:pPr>
            <a:r>
              <a:rPr lang="en-US" sz="2000" dirty="0" smtClean="0"/>
              <a:t>Bartlett </a:t>
            </a:r>
            <a:r>
              <a:rPr lang="en-US" sz="2000" i="1" dirty="0" smtClean="0"/>
              <a:t>Remembering</a:t>
            </a:r>
            <a:r>
              <a:rPr lang="en-US" sz="2000" dirty="0" smtClean="0"/>
              <a:t> (1932)</a:t>
            </a:r>
          </a:p>
          <a:p>
            <a:pPr lvl="1" eaLnBrk="1" hangingPunct="1">
              <a:lnSpc>
                <a:spcPct val="80000"/>
              </a:lnSpc>
            </a:pPr>
            <a:endParaRPr lang="en-US" sz="2000" dirty="0" smtClean="0"/>
          </a:p>
          <a:p>
            <a:pPr lvl="2" eaLnBrk="1" hangingPunct="1">
              <a:lnSpc>
                <a:spcPct val="80000"/>
              </a:lnSpc>
            </a:pPr>
            <a:r>
              <a:rPr lang="en-US" sz="2000" dirty="0" smtClean="0"/>
              <a:t>Readers’ expectations that are based on their culture, knowledge of previous texts and their previous experiences produce powerful interpretations of a text which can override the semantic content of the textual information</a:t>
            </a:r>
          </a:p>
          <a:p>
            <a:pPr eaLnBrk="1" hangingPunct="1">
              <a:lnSpc>
                <a:spcPct val="80000"/>
              </a:lnSpc>
              <a:buFont typeface="Wingdings" pitchFamily="2" charset="2"/>
              <a:buNone/>
            </a:pPr>
            <a:r>
              <a:rPr lang="en-US" sz="2000" dirty="0" smtClean="0"/>
              <a:t> </a:t>
            </a:r>
          </a:p>
          <a:p>
            <a:pPr lvl="2" eaLnBrk="1" hangingPunct="1">
              <a:lnSpc>
                <a:spcPct val="80000"/>
              </a:lnSpc>
            </a:pPr>
            <a:r>
              <a:rPr lang="en-US" sz="2000" dirty="0" smtClean="0"/>
              <a:t>The organization and activation of knowledge is also affected by emotions, interests and attitudes (206-7).</a:t>
            </a:r>
          </a:p>
          <a:p>
            <a:pPr lvl="1" eaLnBrk="1" hangingPunct="1">
              <a:lnSpc>
                <a:spcPct val="80000"/>
              </a:lnSpc>
              <a:buFont typeface="Wingdings" pitchFamily="2" charset="2"/>
              <a:buNone/>
            </a:pPr>
            <a:endParaRPr lang="en-US" sz="1600" dirty="0" smtClean="0"/>
          </a:p>
          <a:p>
            <a:pPr eaLnBrk="1" hangingPunct="1">
              <a:lnSpc>
                <a:spcPct val="80000"/>
              </a:lnSpc>
              <a:buNone/>
            </a:pPr>
            <a:endParaRPr lang="en-US" sz="1600" dirty="0" smtClean="0"/>
          </a:p>
        </p:txBody>
      </p:sp>
      <p:sp>
        <p:nvSpPr>
          <p:cNvPr id="2" name="Slide Number Placeholder 1"/>
          <p:cNvSpPr>
            <a:spLocks noGrp="1"/>
          </p:cNvSpPr>
          <p:nvPr>
            <p:ph type="sldNum" sz="quarter" idx="12"/>
          </p:nvPr>
        </p:nvSpPr>
        <p:spPr/>
        <p:txBody>
          <a:bodyPr/>
          <a:lstStyle/>
          <a:p>
            <a:fld id="{290C0220-1ABA-F248-AD7A-5F7E5EDE366B}" type="slidenum">
              <a:rPr lang="nl-NL" smtClean="0"/>
              <a:pPr/>
              <a:t>25</a:t>
            </a:fld>
            <a:endParaRPr lang="nl-NL"/>
          </a:p>
        </p:txBody>
      </p:sp>
    </p:spTree>
    <p:extLst>
      <p:ext uri="{BB962C8B-B14F-4D97-AF65-F5344CB8AC3E}">
        <p14:creationId xmlns:p14="http://schemas.microsoft.com/office/powerpoint/2010/main" xmlns="" val="2669110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fontAlgn="auto" hangingPunct="1">
              <a:spcAft>
                <a:spcPts val="0"/>
              </a:spcAft>
              <a:defRPr/>
            </a:pPr>
            <a:r>
              <a:rPr lang="en-US" sz="2800" dirty="0" smtClean="0"/>
              <a:t>Evidence from literature and cognitive science</a:t>
            </a:r>
          </a:p>
        </p:txBody>
      </p:sp>
      <p:sp>
        <p:nvSpPr>
          <p:cNvPr id="43011" name="Rectangle 3"/>
          <p:cNvSpPr>
            <a:spLocks noGrp="1" noChangeArrowheads="1"/>
          </p:cNvSpPr>
          <p:nvPr>
            <p:ph idx="1"/>
          </p:nvPr>
        </p:nvSpPr>
        <p:spPr/>
        <p:txBody>
          <a:bodyPr/>
          <a:lstStyle/>
          <a:p>
            <a:pPr eaLnBrk="1" hangingPunct="1">
              <a:lnSpc>
                <a:spcPct val="90000"/>
              </a:lnSpc>
            </a:pPr>
            <a:endParaRPr lang="en-US" sz="2000" dirty="0" smtClean="0"/>
          </a:p>
          <a:p>
            <a:pPr eaLnBrk="1" hangingPunct="1">
              <a:lnSpc>
                <a:spcPct val="90000"/>
              </a:lnSpc>
            </a:pPr>
            <a:r>
              <a:rPr lang="en-US" sz="2000" dirty="0" smtClean="0"/>
              <a:t>Hogan (2003) </a:t>
            </a:r>
          </a:p>
          <a:p>
            <a:pPr lvl="1" eaLnBrk="1" hangingPunct="1">
              <a:lnSpc>
                <a:spcPct val="90000"/>
              </a:lnSpc>
            </a:pPr>
            <a:endParaRPr lang="en-US" sz="2000" i="1" dirty="0" smtClean="0"/>
          </a:p>
          <a:p>
            <a:pPr lvl="1" eaLnBrk="1" hangingPunct="1">
              <a:lnSpc>
                <a:spcPct val="90000"/>
              </a:lnSpc>
            </a:pPr>
            <a:r>
              <a:rPr lang="en-US" sz="2000" i="1" dirty="0" smtClean="0"/>
              <a:t>Cognitive Science, Literature and the Arts</a:t>
            </a:r>
            <a:endParaRPr lang="en-US" sz="2000" dirty="0" smtClean="0"/>
          </a:p>
          <a:p>
            <a:pPr lvl="2" eaLnBrk="1" hangingPunct="1">
              <a:lnSpc>
                <a:spcPct val="90000"/>
              </a:lnSpc>
            </a:pPr>
            <a:endParaRPr lang="en-US" sz="2000" u="sng" dirty="0" smtClean="0"/>
          </a:p>
          <a:p>
            <a:pPr lvl="2" eaLnBrk="1" hangingPunct="1">
              <a:lnSpc>
                <a:spcPct val="90000"/>
              </a:lnSpc>
            </a:pPr>
            <a:r>
              <a:rPr lang="en-US" sz="2000" dirty="0" smtClean="0">
                <a:solidFill>
                  <a:srgbClr val="FF0000"/>
                </a:solidFill>
              </a:rPr>
              <a:t>“Style motifs </a:t>
            </a:r>
            <a:r>
              <a:rPr lang="en-US" sz="2000" dirty="0" smtClean="0"/>
              <a:t>get stored in long-term memory and in buffer regions. When triggered, motifs get activated with all the memories and emotions of the previous times they were experienced. Once stored they are strengthened and reappear in a more stable form” (2003:19)</a:t>
            </a:r>
          </a:p>
          <a:p>
            <a:pPr lvl="2" eaLnBrk="1" hangingPunct="1">
              <a:lnSpc>
                <a:spcPct val="90000"/>
              </a:lnSpc>
              <a:buFontTx/>
              <a:buNone/>
            </a:pPr>
            <a:endParaRPr lang="en-US" dirty="0" smtClean="0"/>
          </a:p>
        </p:txBody>
      </p:sp>
      <p:sp>
        <p:nvSpPr>
          <p:cNvPr id="2" name="Slide Number Placeholder 1"/>
          <p:cNvSpPr>
            <a:spLocks noGrp="1"/>
          </p:cNvSpPr>
          <p:nvPr>
            <p:ph type="sldNum" sz="quarter" idx="12"/>
          </p:nvPr>
        </p:nvSpPr>
        <p:spPr/>
        <p:txBody>
          <a:bodyPr/>
          <a:lstStyle/>
          <a:p>
            <a:fld id="{290C0220-1ABA-F248-AD7A-5F7E5EDE366B}" type="slidenum">
              <a:rPr lang="nl-NL" smtClean="0"/>
              <a:pPr/>
              <a:t>26</a:t>
            </a:fld>
            <a:endParaRPr lang="nl-NL"/>
          </a:p>
        </p:txBody>
      </p:sp>
    </p:spTree>
    <p:extLst>
      <p:ext uri="{BB962C8B-B14F-4D97-AF65-F5344CB8AC3E}">
        <p14:creationId xmlns:p14="http://schemas.microsoft.com/office/powerpoint/2010/main" xmlns="" val="1448423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200" dirty="0" smtClean="0"/>
              <a:t>The “low road” and “high road” to emotion</a:t>
            </a:r>
            <a:endParaRPr lang="en-GB" sz="3200"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27</a:t>
            </a:fld>
            <a:endParaRPr lang="nl-NL"/>
          </a:p>
        </p:txBody>
      </p:sp>
      <p:pic>
        <p:nvPicPr>
          <p:cNvPr id="4098" name="Picture 2" descr="C:\Users\M. Murke\Pictures\General\Various\ledoux1994.gif"/>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133600" y="2179332"/>
            <a:ext cx="4419600" cy="29527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893036" y="1157394"/>
            <a:ext cx="4572000" cy="646331"/>
          </a:xfrm>
          <a:prstGeom prst="rect">
            <a:avLst/>
          </a:prstGeom>
        </p:spPr>
        <p:txBody>
          <a:bodyPr>
            <a:spAutoFit/>
          </a:bodyPr>
          <a:lstStyle/>
          <a:p>
            <a:r>
              <a:rPr lang="en-GB" dirty="0" err="1"/>
              <a:t>LeDoux</a:t>
            </a:r>
            <a:r>
              <a:rPr lang="en-GB" dirty="0"/>
              <a:t>, Joseph (1998). </a:t>
            </a:r>
            <a:r>
              <a:rPr lang="en-GB" i="1" dirty="0"/>
              <a:t>The Emotional Brain</a:t>
            </a:r>
            <a:r>
              <a:rPr lang="en-GB" dirty="0"/>
              <a:t>. New York: Phoenix. </a:t>
            </a:r>
            <a:endParaRPr lang="nl-NL" dirty="0"/>
          </a:p>
        </p:txBody>
      </p:sp>
    </p:spTree>
    <p:extLst>
      <p:ext uri="{BB962C8B-B14F-4D97-AF65-F5344CB8AC3E}">
        <p14:creationId xmlns:p14="http://schemas.microsoft.com/office/powerpoint/2010/main" xmlns="" val="2492438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Hypothesis (a reminder)</a:t>
            </a:r>
            <a:endParaRPr lang="en-US" dirty="0"/>
          </a:p>
        </p:txBody>
      </p:sp>
      <p:sp>
        <p:nvSpPr>
          <p:cNvPr id="3" name="Content Placeholder 2"/>
          <p:cNvSpPr>
            <a:spLocks noGrp="1"/>
          </p:cNvSpPr>
          <p:nvPr>
            <p:ph idx="1"/>
          </p:nvPr>
        </p:nvSpPr>
        <p:spPr/>
        <p:txBody>
          <a:bodyPr/>
          <a:lstStyle/>
          <a:p>
            <a:endParaRPr lang="en-GB" i="1" dirty="0" smtClean="0"/>
          </a:p>
          <a:p>
            <a:pPr marL="0" indent="0">
              <a:buNone/>
            </a:pPr>
            <a:endParaRPr lang="en-GB" i="1" dirty="0" smtClean="0"/>
          </a:p>
          <a:p>
            <a:r>
              <a:rPr lang="en-GB" sz="2800" i="1" dirty="0" smtClean="0"/>
              <a:t>Certain literary style elements and/or style figures are sometimes initially in the mind and brain during engaged acts of literary reading, rather than always on the page (and emotion plays a key role in this)</a:t>
            </a:r>
          </a:p>
          <a:p>
            <a:endParaRPr lang="en-US"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28</a:t>
            </a:fld>
            <a:endParaRPr lang="nl-NL"/>
          </a:p>
        </p:txBody>
      </p:sp>
    </p:spTree>
    <p:extLst>
      <p:ext uri="{BB962C8B-B14F-4D97-AF65-F5344CB8AC3E}">
        <p14:creationId xmlns:p14="http://schemas.microsoft.com/office/powerpoint/2010/main" xmlns="" val="1157106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Literary style elements in the mind and </a:t>
            </a:r>
            <a:r>
              <a:rPr lang="en-GB" sz="3600" dirty="0" smtClean="0"/>
              <a:t>brain</a:t>
            </a:r>
            <a:endParaRPr lang="en-GB" dirty="0"/>
          </a:p>
        </p:txBody>
      </p:sp>
      <p:sp>
        <p:nvSpPr>
          <p:cNvPr id="3" name="Content Placeholder 2"/>
          <p:cNvSpPr>
            <a:spLocks noGrp="1"/>
          </p:cNvSpPr>
          <p:nvPr>
            <p:ph idx="1"/>
          </p:nvPr>
        </p:nvSpPr>
        <p:spPr/>
        <p:txBody>
          <a:bodyPr>
            <a:normAutofit/>
          </a:bodyPr>
          <a:lstStyle/>
          <a:p>
            <a:pPr marL="0" indent="0">
              <a:buNone/>
            </a:pPr>
            <a:r>
              <a:rPr lang="en-GB" sz="2200" dirty="0" smtClean="0"/>
              <a:t>Joyce, James. ‘The Dead’, </a:t>
            </a:r>
            <a:r>
              <a:rPr lang="en-GB" sz="2200" i="1" dirty="0" smtClean="0"/>
              <a:t>The Dubliners</a:t>
            </a:r>
            <a:r>
              <a:rPr lang="en-GB" sz="2200" dirty="0" smtClean="0"/>
              <a:t>.</a:t>
            </a:r>
            <a:endParaRPr lang="en-GB" sz="2200" dirty="0"/>
          </a:p>
          <a:p>
            <a:pPr marL="0" indent="0">
              <a:buNone/>
            </a:pPr>
            <a:endParaRPr lang="en-GB" sz="2200" dirty="0" smtClean="0"/>
          </a:p>
          <a:p>
            <a:pPr lvl="2"/>
            <a:r>
              <a:rPr lang="en-GB" sz="1800" i="1" dirty="0" smtClean="0"/>
              <a:t>… A </a:t>
            </a:r>
            <a:r>
              <a:rPr lang="en-GB" sz="1800" i="1" dirty="0"/>
              <a:t>few light taps upon the pane made him turn to the window. It had begun to snow again. He watched sleepily the flakes, silver and dark, falling obliquely against the lamplight. The time had come for him to set out on his journey westward. Yes, the newspapers were right: snow was general all over Ireland. It was falling on every part of the dark central plain, on the treeless hills, falling softly upon the Bog of Allen and, farther westward, softly falling into the dark mutinous Shannon waves. It was falling, too, upon every part of the lonely churchyard on the hill where Michael </a:t>
            </a:r>
            <a:r>
              <a:rPr lang="en-GB" sz="1800" i="1" dirty="0" err="1"/>
              <a:t>Furey</a:t>
            </a:r>
            <a:r>
              <a:rPr lang="en-GB" sz="1800" i="1" dirty="0"/>
              <a:t> lay buried. It lay thickly drifted on the crooked crosses and headstones, on the spears of the little gate, on the barren thorns. His soul swooned slowly as he heard the snow falling faintly through the universe and faintly falling, like the descent of their last end, upon all the living and the dead.</a:t>
            </a:r>
            <a:endParaRPr lang="nl-NL" sz="1800" i="1" dirty="0"/>
          </a:p>
          <a:p>
            <a:endParaRPr lang="en-GB"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29</a:t>
            </a:fld>
            <a:endParaRPr lang="nl-NL"/>
          </a:p>
        </p:txBody>
      </p:sp>
    </p:spTree>
    <p:extLst>
      <p:ext uri="{BB962C8B-B14F-4D97-AF65-F5344CB8AC3E}">
        <p14:creationId xmlns:p14="http://schemas.microsoft.com/office/powerpoint/2010/main" xmlns="" val="593169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set up of the presentation</a:t>
            </a:r>
            <a:endParaRPr lang="en-GB" dirty="0"/>
          </a:p>
        </p:txBody>
      </p:sp>
      <p:sp>
        <p:nvSpPr>
          <p:cNvPr id="3" name="Content Placeholder 2"/>
          <p:cNvSpPr>
            <a:spLocks noGrp="1"/>
          </p:cNvSpPr>
          <p:nvPr>
            <p:ph idx="1"/>
          </p:nvPr>
        </p:nvSpPr>
        <p:spPr/>
        <p:txBody>
          <a:bodyPr>
            <a:normAutofit fontScale="85000" lnSpcReduction="20000"/>
          </a:bodyPr>
          <a:lstStyle/>
          <a:p>
            <a:endParaRPr lang="en-GB" dirty="0" smtClean="0"/>
          </a:p>
          <a:p>
            <a:r>
              <a:rPr lang="en-GB" dirty="0" smtClean="0"/>
              <a:t>1. The influence of (</a:t>
            </a:r>
            <a:r>
              <a:rPr lang="en-GB" dirty="0" err="1" smtClean="0"/>
              <a:t>neuro</a:t>
            </a:r>
            <a:r>
              <a:rPr lang="en-GB" dirty="0" smtClean="0"/>
              <a:t>)science in the humanities</a:t>
            </a:r>
          </a:p>
          <a:p>
            <a:endParaRPr lang="en-GB" dirty="0" smtClean="0"/>
          </a:p>
          <a:p>
            <a:r>
              <a:rPr lang="en-GB" dirty="0" smtClean="0"/>
              <a:t>2. The influence of the humanities </a:t>
            </a:r>
            <a:r>
              <a:rPr lang="en-GB" dirty="0"/>
              <a:t>i</a:t>
            </a:r>
            <a:r>
              <a:rPr lang="en-GB" dirty="0" smtClean="0"/>
              <a:t>n (</a:t>
            </a:r>
            <a:r>
              <a:rPr lang="en-GB" dirty="0" err="1" smtClean="0"/>
              <a:t>neuro</a:t>
            </a:r>
            <a:r>
              <a:rPr lang="en-GB" dirty="0" smtClean="0"/>
              <a:t>)science – and the specific challenge for poetics/literature in neuroscience</a:t>
            </a:r>
          </a:p>
          <a:p>
            <a:endParaRPr lang="en-GB" dirty="0" smtClean="0"/>
          </a:p>
          <a:p>
            <a:r>
              <a:rPr lang="en-GB" dirty="0" smtClean="0"/>
              <a:t>3. Some brief examples of the way forward</a:t>
            </a:r>
          </a:p>
          <a:p>
            <a:endParaRPr lang="en-GB" dirty="0" smtClean="0"/>
          </a:p>
          <a:p>
            <a:r>
              <a:rPr lang="en-GB" dirty="0" smtClean="0"/>
              <a:t>4. A longer analysis / case study</a:t>
            </a:r>
          </a:p>
          <a:p>
            <a:endParaRPr lang="en-GB" dirty="0" smtClean="0"/>
          </a:p>
          <a:p>
            <a:r>
              <a:rPr lang="en-GB" dirty="0" smtClean="0"/>
              <a:t>5. A short (draft) manifesto on the way forward</a:t>
            </a:r>
          </a:p>
          <a:p>
            <a:endParaRPr lang="en-GB" dirty="0"/>
          </a:p>
          <a:p>
            <a:pPr marL="0" indent="0">
              <a:buNone/>
            </a:pPr>
            <a:endParaRPr lang="en-GB" dirty="0"/>
          </a:p>
        </p:txBody>
      </p:sp>
    </p:spTree>
    <p:extLst>
      <p:ext uri="{BB962C8B-B14F-4D97-AF65-F5344CB8AC3E}">
        <p14:creationId xmlns:p14="http://schemas.microsoft.com/office/powerpoint/2010/main" xmlns="" val="1481936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a:buNone/>
            </a:pPr>
            <a:endParaRPr lang="en-GB" dirty="0" smtClean="0"/>
          </a:p>
          <a:p>
            <a:r>
              <a:rPr lang="en-GB" dirty="0" smtClean="0"/>
              <a:t>“falling faintly […] faintly falling”</a:t>
            </a:r>
          </a:p>
          <a:p>
            <a:pPr lvl="1">
              <a:buNone/>
            </a:pPr>
            <a:endParaRPr lang="en-GB" dirty="0" smtClean="0"/>
          </a:p>
          <a:p>
            <a:pPr lvl="1"/>
            <a:r>
              <a:rPr lang="en-GB" dirty="0" smtClean="0"/>
              <a:t>chiasmus - inherent basic structure = AB–BA</a:t>
            </a:r>
          </a:p>
          <a:p>
            <a:pPr lvl="1"/>
            <a:endParaRPr lang="en-GB" dirty="0" smtClean="0"/>
          </a:p>
          <a:p>
            <a:pPr lvl="1"/>
            <a:endParaRPr lang="en-GB" dirty="0" smtClean="0"/>
          </a:p>
          <a:p>
            <a:pPr lvl="1"/>
            <a:r>
              <a:rPr lang="en-GB" u="sng" dirty="0" smtClean="0"/>
              <a:t>Stylistic imprinting </a:t>
            </a:r>
            <a:r>
              <a:rPr lang="en-GB" dirty="0" smtClean="0"/>
              <a:t>from previous engaged literary reading encounters/experiences</a:t>
            </a:r>
          </a:p>
          <a:p>
            <a:pPr lvl="1"/>
            <a:endParaRPr lang="en-GB" dirty="0" smtClean="0"/>
          </a:p>
          <a:p>
            <a:endParaRPr lang="en-US"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30</a:t>
            </a:fld>
            <a:endParaRPr lang="nl-NL"/>
          </a:p>
        </p:txBody>
      </p:sp>
    </p:spTree>
    <p:extLst>
      <p:ext uri="{BB962C8B-B14F-4D97-AF65-F5344CB8AC3E}">
        <p14:creationId xmlns:p14="http://schemas.microsoft.com/office/powerpoint/2010/main" xmlns="" val="3672826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Active neurons in the visual cortex</a:t>
            </a:r>
            <a:endParaRPr lang="en-GB" dirty="0"/>
          </a:p>
        </p:txBody>
      </p:sp>
      <p:pic>
        <p:nvPicPr>
          <p:cNvPr id="1026" name="Picture 2" descr="C:\Users\M. Murke\Pictures\General\Various\tootell.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253244" y="3151657"/>
            <a:ext cx="3548387" cy="1944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736847" y="852258"/>
            <a:ext cx="7617040" cy="1200329"/>
          </a:xfrm>
          <a:prstGeom prst="rect">
            <a:avLst/>
          </a:prstGeom>
        </p:spPr>
        <p:txBody>
          <a:bodyPr wrap="square">
            <a:spAutoFit/>
          </a:bodyPr>
          <a:lstStyle/>
          <a:p>
            <a:r>
              <a:rPr lang="nl-NL" dirty="0"/>
              <a:t>RB Tootell, </a:t>
            </a:r>
            <a:r>
              <a:rPr lang="nl-NL" dirty="0" smtClean="0"/>
              <a:t> SL </a:t>
            </a:r>
            <a:r>
              <a:rPr lang="nl-NL" dirty="0"/>
              <a:t>Hamilton, </a:t>
            </a:r>
            <a:r>
              <a:rPr lang="nl-NL" dirty="0" smtClean="0"/>
              <a:t>MS </a:t>
            </a:r>
            <a:r>
              <a:rPr lang="nl-NL" dirty="0"/>
              <a:t>Silverman, </a:t>
            </a:r>
            <a:r>
              <a:rPr lang="nl-NL" dirty="0" smtClean="0"/>
              <a:t>and </a:t>
            </a:r>
            <a:r>
              <a:rPr lang="nl-NL" dirty="0"/>
              <a:t>E Switkes</a:t>
            </a:r>
          </a:p>
          <a:p>
            <a:r>
              <a:rPr lang="nl-NL" b="1" dirty="0"/>
              <a:t>Functional anatomy of macaque striate cortex. I. Ocular dominance, binocular interactions, and baseline conditions </a:t>
            </a:r>
          </a:p>
          <a:p>
            <a:r>
              <a:rPr lang="nl-NL" i="1" dirty="0"/>
              <a:t>The Journal of Neuroscience, 1 May 1988, 8(5):1500-1530</a:t>
            </a:r>
            <a:endParaRPr lang="en-GB" dirty="0"/>
          </a:p>
        </p:txBody>
      </p:sp>
      <p:sp>
        <p:nvSpPr>
          <p:cNvPr id="3" name="Slide Number Placeholder 2"/>
          <p:cNvSpPr>
            <a:spLocks noGrp="1"/>
          </p:cNvSpPr>
          <p:nvPr>
            <p:ph type="sldNum" sz="quarter" idx="12"/>
          </p:nvPr>
        </p:nvSpPr>
        <p:spPr/>
        <p:txBody>
          <a:bodyPr/>
          <a:lstStyle/>
          <a:p>
            <a:fld id="{290C0220-1ABA-F248-AD7A-5F7E5EDE366B}" type="slidenum">
              <a:rPr lang="nl-NL" smtClean="0"/>
              <a:pPr/>
              <a:t>31</a:t>
            </a:fld>
            <a:endParaRPr lang="nl-NL"/>
          </a:p>
        </p:txBody>
      </p:sp>
    </p:spTree>
    <p:extLst>
      <p:ext uri="{BB962C8B-B14F-4D97-AF65-F5344CB8AC3E}">
        <p14:creationId xmlns:p14="http://schemas.microsoft.com/office/powerpoint/2010/main" xmlns="" val="1146006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pPr marL="0" indent="0" algn="ctr">
              <a:buNone/>
            </a:pPr>
            <a:endParaRPr lang="en-GB" dirty="0"/>
          </a:p>
          <a:p>
            <a:pPr marL="0" indent="0" algn="ctr">
              <a:buNone/>
            </a:pPr>
            <a:r>
              <a:rPr lang="en-GB" dirty="0" smtClean="0"/>
              <a:t>So how might it work with regard to reading literature?</a:t>
            </a:r>
            <a:endParaRPr lang="en-GB"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32</a:t>
            </a:fld>
            <a:endParaRPr lang="nl-NL"/>
          </a:p>
        </p:txBody>
      </p:sp>
    </p:spTree>
    <p:extLst>
      <p:ext uri="{BB962C8B-B14F-4D97-AF65-F5344CB8AC3E}">
        <p14:creationId xmlns:p14="http://schemas.microsoft.com/office/powerpoint/2010/main" xmlns="" val="3117772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Storage (part 1 of process)</a:t>
            </a:r>
            <a:endParaRPr lang="en-GB" dirty="0"/>
          </a:p>
        </p:txBody>
      </p:sp>
      <p:sp>
        <p:nvSpPr>
          <p:cNvPr id="3" name="Content Placeholder 2"/>
          <p:cNvSpPr>
            <a:spLocks noGrp="1"/>
          </p:cNvSpPr>
          <p:nvPr>
            <p:ph idx="1"/>
          </p:nvPr>
        </p:nvSpPr>
        <p:spPr/>
        <p:txBody>
          <a:bodyPr>
            <a:normAutofit fontScale="55000" lnSpcReduction="20000"/>
          </a:bodyPr>
          <a:lstStyle/>
          <a:p>
            <a:endParaRPr lang="en-GB" dirty="0" smtClean="0"/>
          </a:p>
          <a:p>
            <a:r>
              <a:rPr lang="en-GB" dirty="0" smtClean="0"/>
              <a:t>A </a:t>
            </a:r>
            <a:r>
              <a:rPr lang="en-GB" dirty="0"/>
              <a:t>literary style fragment stimulus </a:t>
            </a:r>
            <a:r>
              <a:rPr lang="en-GB" dirty="0" smtClean="0"/>
              <a:t>(e.g. chiasmus </a:t>
            </a:r>
            <a:r>
              <a:rPr lang="en-GB" dirty="0"/>
              <a:t>“falling faintly […] faintly falling</a:t>
            </a:r>
            <a:r>
              <a:rPr lang="en-GB" dirty="0" smtClean="0"/>
              <a:t>”) </a:t>
            </a:r>
            <a:r>
              <a:rPr lang="en-GB" dirty="0"/>
              <a:t>enters the reader’s brain below the level of conscious appraisal through the visual sensory </a:t>
            </a:r>
            <a:r>
              <a:rPr lang="en-GB" dirty="0" smtClean="0"/>
              <a:t>channel</a:t>
            </a:r>
          </a:p>
          <a:p>
            <a:endParaRPr lang="en-GB" dirty="0" smtClean="0"/>
          </a:p>
          <a:p>
            <a:r>
              <a:rPr lang="en-GB" dirty="0" smtClean="0"/>
              <a:t>Neurons </a:t>
            </a:r>
            <a:r>
              <a:rPr lang="en-GB" dirty="0"/>
              <a:t>in feature maps fire to create a representation that maintains both the words and the balance of the style figure. </a:t>
            </a:r>
            <a:r>
              <a:rPr lang="en-GB" dirty="0" smtClean="0"/>
              <a:t>(AB–BA). Representation close </a:t>
            </a:r>
            <a:r>
              <a:rPr lang="en-GB" dirty="0"/>
              <a:t>in form to </a:t>
            </a:r>
            <a:r>
              <a:rPr lang="en-GB" dirty="0" smtClean="0"/>
              <a:t>original </a:t>
            </a:r>
            <a:r>
              <a:rPr lang="en-GB" dirty="0"/>
              <a:t>text fragment, e.g. disyllabic, alliterative, embodying a palpable sense of descent, etc. </a:t>
            </a:r>
            <a:endParaRPr lang="en-GB" dirty="0" smtClean="0"/>
          </a:p>
          <a:p>
            <a:endParaRPr lang="en-GB" dirty="0" smtClean="0"/>
          </a:p>
          <a:p>
            <a:r>
              <a:rPr lang="en-GB" dirty="0" smtClean="0"/>
              <a:t>The </a:t>
            </a:r>
            <a:r>
              <a:rPr lang="en-GB" dirty="0"/>
              <a:t>“essence</a:t>
            </a:r>
            <a:r>
              <a:rPr lang="en-GB" dirty="0" smtClean="0"/>
              <a:t>” </a:t>
            </a:r>
            <a:r>
              <a:rPr lang="en-GB" dirty="0"/>
              <a:t>of these </a:t>
            </a:r>
            <a:r>
              <a:rPr lang="en-GB" dirty="0" smtClean="0"/>
              <a:t>words </a:t>
            </a:r>
            <a:r>
              <a:rPr lang="en-GB" dirty="0"/>
              <a:t>and </a:t>
            </a:r>
            <a:r>
              <a:rPr lang="en-GB" dirty="0" smtClean="0"/>
              <a:t>the </a:t>
            </a:r>
            <a:r>
              <a:rPr lang="en-GB" dirty="0"/>
              <a:t>structural </a:t>
            </a:r>
            <a:r>
              <a:rPr lang="en-GB" dirty="0" smtClean="0"/>
              <a:t>pattern </a:t>
            </a:r>
            <a:r>
              <a:rPr lang="en-GB" dirty="0"/>
              <a:t>is then held in an associative neural </a:t>
            </a:r>
            <a:r>
              <a:rPr lang="en-GB" dirty="0" smtClean="0"/>
              <a:t>area (long-term </a:t>
            </a:r>
            <a:r>
              <a:rPr lang="en-GB" dirty="0"/>
              <a:t>memory with key involvement of the motor region to capture both the balance and movement </a:t>
            </a:r>
            <a:r>
              <a:rPr lang="en-GB" dirty="0" smtClean="0"/>
              <a:t>inherent </a:t>
            </a:r>
            <a:r>
              <a:rPr lang="en-GB" dirty="0"/>
              <a:t>in style </a:t>
            </a:r>
            <a:r>
              <a:rPr lang="en-GB" dirty="0" smtClean="0"/>
              <a:t>figures)</a:t>
            </a:r>
          </a:p>
          <a:p>
            <a:endParaRPr lang="en-GB" dirty="0" smtClean="0"/>
          </a:p>
          <a:p>
            <a:r>
              <a:rPr lang="en-GB" dirty="0" smtClean="0"/>
              <a:t>By </a:t>
            </a:r>
            <a:r>
              <a:rPr lang="en-GB" dirty="0"/>
              <a:t>this stage, the words and the structure of the original text fragment are in a skeletal form and the whole is scarcely recognisable as “falling faintly […] faintly falling”. This process constitutes the </a:t>
            </a:r>
            <a:r>
              <a:rPr lang="en-GB" dirty="0">
                <a:solidFill>
                  <a:srgbClr val="FF0000"/>
                </a:solidFill>
              </a:rPr>
              <a:t>storage</a:t>
            </a:r>
            <a:r>
              <a:rPr lang="en-GB" dirty="0"/>
              <a:t> part of the procedure</a:t>
            </a:r>
            <a:r>
              <a:rPr lang="en-GB" dirty="0" smtClean="0"/>
              <a:t>.</a:t>
            </a:r>
            <a:endParaRPr lang="en-GB"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33</a:t>
            </a:fld>
            <a:endParaRPr lang="nl-NL"/>
          </a:p>
        </p:txBody>
      </p:sp>
    </p:spTree>
    <p:extLst>
      <p:ext uri="{BB962C8B-B14F-4D97-AF65-F5344CB8AC3E}">
        <p14:creationId xmlns:p14="http://schemas.microsoft.com/office/powerpoint/2010/main" xmlns="" val="1708487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4" name="Slide Number Placeholder 3"/>
          <p:cNvSpPr>
            <a:spLocks noGrp="1"/>
          </p:cNvSpPr>
          <p:nvPr>
            <p:ph type="sldNum" sz="quarter" idx="12"/>
          </p:nvPr>
        </p:nvSpPr>
        <p:spPr/>
        <p:txBody>
          <a:bodyPr/>
          <a:lstStyle/>
          <a:p>
            <a:fld id="{290C0220-1ABA-F248-AD7A-5F7E5EDE366B}" type="slidenum">
              <a:rPr lang="nl-NL" smtClean="0"/>
              <a:pPr/>
              <a:t>34</a:t>
            </a:fld>
            <a:endParaRPr lang="nl-NL"/>
          </a:p>
        </p:txBody>
      </p:sp>
      <p:pic>
        <p:nvPicPr>
          <p:cNvPr id="5" name="Picture 2" descr="C:\Users\M. Murke\Pictures\General\Various\storage-simulation.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801141" y="1082675"/>
            <a:ext cx="5541718" cy="5043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28192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Retrieval (part 2 of process)</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Simulation during reading</a:t>
            </a:r>
          </a:p>
          <a:p>
            <a:pPr>
              <a:buNone/>
            </a:pPr>
            <a:endParaRPr lang="en-GB" dirty="0"/>
          </a:p>
          <a:p>
            <a:r>
              <a:rPr lang="en-GB" dirty="0" smtClean="0"/>
              <a:t>Here</a:t>
            </a:r>
            <a:r>
              <a:rPr lang="en-GB" dirty="0"/>
              <a:t>, an enthused individual may be reaching the end of a much cherished reading experience when he/she subconsciously longs for the style figural, rhythmic rewards that were given to her/him by Joyce in his short </a:t>
            </a:r>
            <a:r>
              <a:rPr lang="en-GB" dirty="0" smtClean="0"/>
              <a:t>story</a:t>
            </a:r>
          </a:p>
          <a:p>
            <a:endParaRPr lang="en-GB" dirty="0"/>
          </a:p>
          <a:p>
            <a:r>
              <a:rPr lang="en-GB" dirty="0" smtClean="0"/>
              <a:t>Unbeknown </a:t>
            </a:r>
            <a:r>
              <a:rPr lang="en-GB" dirty="0"/>
              <a:t>to the reader, the skeletal essence of the “falling faintly […] faintly falling” pattern that has been captured in an associative neural area now fires, triggering the neurons in the feature map which also fire to produce a representation that is similar to the original in the feature map which was stimulus-driven through direct sensory input, but is less perfect in </a:t>
            </a:r>
            <a:r>
              <a:rPr lang="en-GB" dirty="0" smtClean="0"/>
              <a:t>form</a:t>
            </a:r>
          </a:p>
          <a:p>
            <a:endParaRPr lang="en-GB" dirty="0" smtClean="0"/>
          </a:p>
          <a:p>
            <a:r>
              <a:rPr lang="en-GB" dirty="0" smtClean="0"/>
              <a:t>Style </a:t>
            </a:r>
            <a:r>
              <a:rPr lang="en-GB" dirty="0"/>
              <a:t>fragments flow into short-term memory to meet incoming sensory data from the new/</a:t>
            </a:r>
            <a:r>
              <a:rPr lang="en-GB" dirty="0" err="1"/>
              <a:t>ongoing</a:t>
            </a:r>
            <a:r>
              <a:rPr lang="en-GB" dirty="0"/>
              <a:t> reading experience.</a:t>
            </a:r>
            <a:endParaRPr lang="nl-NL" dirty="0"/>
          </a:p>
          <a:p>
            <a:endParaRPr lang="en-GB"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35</a:t>
            </a:fld>
            <a:endParaRPr lang="nl-NL"/>
          </a:p>
        </p:txBody>
      </p:sp>
    </p:spTree>
    <p:extLst>
      <p:ext uri="{BB962C8B-B14F-4D97-AF65-F5344CB8AC3E}">
        <p14:creationId xmlns:p14="http://schemas.microsoft.com/office/powerpoint/2010/main" xmlns="" val="780423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Collision of inputs</a:t>
            </a:r>
            <a:endParaRPr lang="en-GB" dirty="0"/>
          </a:p>
        </p:txBody>
      </p:sp>
      <p:sp>
        <p:nvSpPr>
          <p:cNvPr id="3" name="Content Placeholder 2"/>
          <p:cNvSpPr>
            <a:spLocks noGrp="1"/>
          </p:cNvSpPr>
          <p:nvPr>
            <p:ph idx="1"/>
          </p:nvPr>
        </p:nvSpPr>
        <p:spPr/>
        <p:txBody>
          <a:bodyPr>
            <a:normAutofit/>
          </a:bodyPr>
          <a:lstStyle/>
          <a:p>
            <a:r>
              <a:rPr lang="en-GB" sz="2400" dirty="0" smtClean="0"/>
              <a:t>Results </a:t>
            </a:r>
            <a:r>
              <a:rPr lang="en-GB" sz="2400" dirty="0"/>
              <a:t>of </a:t>
            </a:r>
            <a:r>
              <a:rPr lang="en-GB" sz="2400" dirty="0" smtClean="0"/>
              <a:t>“</a:t>
            </a:r>
            <a:r>
              <a:rPr lang="en-GB" sz="2400" dirty="0"/>
              <a:t>collision” can </a:t>
            </a:r>
            <a:r>
              <a:rPr lang="en-GB" sz="2400" dirty="0" smtClean="0"/>
              <a:t>vary ( depends on quality </a:t>
            </a:r>
            <a:r>
              <a:rPr lang="en-GB" sz="2400" dirty="0"/>
              <a:t>of </a:t>
            </a:r>
            <a:r>
              <a:rPr lang="en-GB" sz="2400" dirty="0" smtClean="0"/>
              <a:t>incoming data)</a:t>
            </a:r>
          </a:p>
          <a:p>
            <a:pPr marL="0" indent="0">
              <a:buNone/>
            </a:pPr>
            <a:endParaRPr lang="en-GB" sz="2400" dirty="0" smtClean="0"/>
          </a:p>
          <a:p>
            <a:r>
              <a:rPr lang="en-GB" sz="2400" dirty="0" smtClean="0"/>
              <a:t>On </a:t>
            </a:r>
            <a:r>
              <a:rPr lang="en-GB" sz="2400" dirty="0"/>
              <a:t>the page there may </a:t>
            </a:r>
            <a:r>
              <a:rPr lang="en-GB" sz="2400" dirty="0" smtClean="0"/>
              <a:t>be:</a:t>
            </a:r>
          </a:p>
          <a:p>
            <a:pPr lvl="1"/>
            <a:r>
              <a:rPr lang="en-GB" sz="2400" dirty="0" smtClean="0"/>
              <a:t>A. no </a:t>
            </a:r>
            <a:r>
              <a:rPr lang="en-GB" sz="2400" dirty="0"/>
              <a:t>engaging style figures at all to be </a:t>
            </a:r>
            <a:r>
              <a:rPr lang="en-GB" sz="2400" dirty="0" smtClean="0"/>
              <a:t>read</a:t>
            </a:r>
          </a:p>
          <a:p>
            <a:pPr lvl="1"/>
            <a:r>
              <a:rPr lang="en-GB" sz="2400" dirty="0" smtClean="0"/>
              <a:t>B. different </a:t>
            </a:r>
            <a:r>
              <a:rPr lang="en-GB" sz="2400" dirty="0"/>
              <a:t>style </a:t>
            </a:r>
            <a:r>
              <a:rPr lang="en-GB" sz="2400" dirty="0" smtClean="0"/>
              <a:t>figures</a:t>
            </a:r>
            <a:endParaRPr lang="en-GB" sz="2400" dirty="0"/>
          </a:p>
          <a:p>
            <a:pPr lvl="1"/>
            <a:r>
              <a:rPr lang="en-GB" sz="2400" dirty="0" smtClean="0"/>
              <a:t>C. (in </a:t>
            </a:r>
            <a:r>
              <a:rPr lang="en-GB" sz="2400" dirty="0"/>
              <a:t>very rare </a:t>
            </a:r>
            <a:r>
              <a:rPr lang="en-GB" sz="2400" dirty="0" smtClean="0"/>
              <a:t>cases) the </a:t>
            </a:r>
            <a:r>
              <a:rPr lang="en-GB" sz="2400" dirty="0"/>
              <a:t>same style figure (in this case, one with a chiasmus-like structure</a:t>
            </a:r>
            <a:r>
              <a:rPr lang="en-GB" sz="2400" dirty="0" smtClean="0"/>
              <a:t>)</a:t>
            </a:r>
            <a:endParaRPr lang="en-GB" dirty="0" smtClean="0"/>
          </a:p>
          <a:p>
            <a:endParaRPr lang="en-GB"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36</a:t>
            </a:fld>
            <a:endParaRPr lang="nl-NL"/>
          </a:p>
        </p:txBody>
      </p:sp>
    </p:spTree>
    <p:extLst>
      <p:ext uri="{BB962C8B-B14F-4D97-AF65-F5344CB8AC3E}">
        <p14:creationId xmlns:p14="http://schemas.microsoft.com/office/powerpoint/2010/main" xmlns="" val="2134800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Collision of inputs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GB" sz="3400" dirty="0" smtClean="0"/>
          </a:p>
          <a:p>
            <a:pPr marL="342900" lvl="1" indent="-342900">
              <a:buFont typeface="Arial"/>
              <a:buChar char="•"/>
            </a:pPr>
            <a:r>
              <a:rPr lang="en-GB" sz="3400" dirty="0" smtClean="0"/>
              <a:t>Depending on how emotionally involved a reader is and how strong the subconscious desire is to be moved by emotive literary style fragments, the top-down simulation can have a </a:t>
            </a:r>
          </a:p>
          <a:p>
            <a:pPr marL="342900" lvl="1" indent="-342900">
              <a:buFont typeface="Arial"/>
              <a:buChar char="•"/>
            </a:pPr>
            <a:endParaRPr lang="en-GB" sz="3400" dirty="0"/>
          </a:p>
          <a:p>
            <a:pPr marL="742950" lvl="2" indent="-342900"/>
            <a:r>
              <a:rPr lang="en-GB" sz="3000" dirty="0" smtClean="0"/>
              <a:t>(1) slight effect </a:t>
            </a:r>
          </a:p>
          <a:p>
            <a:pPr marL="742950" lvl="2" indent="-342900"/>
            <a:endParaRPr lang="en-GB" sz="3000" dirty="0"/>
          </a:p>
          <a:p>
            <a:pPr marL="742950" lvl="2" indent="-342900"/>
            <a:r>
              <a:rPr lang="en-GB" sz="3000" dirty="0" smtClean="0"/>
              <a:t>(2) medium</a:t>
            </a:r>
            <a:r>
              <a:rPr lang="en-GB" sz="3000" dirty="0"/>
              <a:t> </a:t>
            </a:r>
            <a:r>
              <a:rPr lang="en-GB" sz="3000" dirty="0" smtClean="0"/>
              <a:t>effect</a:t>
            </a:r>
          </a:p>
          <a:p>
            <a:pPr marL="742950" lvl="2" indent="-342900"/>
            <a:endParaRPr lang="en-GB" sz="3000" dirty="0"/>
          </a:p>
          <a:p>
            <a:pPr marL="742950" lvl="2" indent="-342900"/>
            <a:r>
              <a:rPr lang="en-GB" sz="3000" dirty="0" smtClean="0"/>
              <a:t>(3) robust effect </a:t>
            </a:r>
          </a:p>
          <a:p>
            <a:pPr marL="0" indent="0">
              <a:buNone/>
            </a:pPr>
            <a:endParaRPr lang="en-GB" sz="3400" dirty="0" smtClean="0"/>
          </a:p>
          <a:p>
            <a:endParaRPr lang="en-US"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37</a:t>
            </a:fld>
            <a:endParaRPr lang="nl-NL"/>
          </a:p>
        </p:txBody>
      </p:sp>
    </p:spTree>
    <p:extLst>
      <p:ext uri="{BB962C8B-B14F-4D97-AF65-F5344CB8AC3E}">
        <p14:creationId xmlns:p14="http://schemas.microsoft.com/office/powerpoint/2010/main" xmlns="" val="680302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effects per case</a:t>
            </a:r>
            <a:endParaRPr lang="en-GB" dirty="0"/>
          </a:p>
        </p:txBody>
      </p:sp>
      <p:sp>
        <p:nvSpPr>
          <p:cNvPr id="3" name="Content Placeholder 2"/>
          <p:cNvSpPr>
            <a:spLocks noGrp="1"/>
          </p:cNvSpPr>
          <p:nvPr>
            <p:ph idx="1"/>
          </p:nvPr>
        </p:nvSpPr>
        <p:spPr/>
        <p:txBody>
          <a:bodyPr>
            <a:normAutofit fontScale="77500" lnSpcReduction="20000"/>
          </a:bodyPr>
          <a:lstStyle/>
          <a:p>
            <a:pPr lvl="1"/>
            <a:endParaRPr lang="en-GB" sz="3000" dirty="0" smtClean="0"/>
          </a:p>
          <a:p>
            <a:pPr lvl="1"/>
            <a:r>
              <a:rPr lang="en-GB" sz="3000" dirty="0" smtClean="0"/>
              <a:t>Case </a:t>
            </a:r>
            <a:r>
              <a:rPr lang="en-GB" sz="3000" dirty="0"/>
              <a:t>1: </a:t>
            </a:r>
            <a:r>
              <a:rPr lang="en-GB" sz="3000" dirty="0" smtClean="0"/>
              <a:t>[</a:t>
            </a:r>
            <a:r>
              <a:rPr lang="en-GB" sz="3000" dirty="0" smtClean="0">
                <a:solidFill>
                  <a:srgbClr val="FF0000"/>
                </a:solidFill>
              </a:rPr>
              <a:t>slight effect</a:t>
            </a:r>
            <a:r>
              <a:rPr lang="en-GB" sz="3000" dirty="0" smtClean="0"/>
              <a:t>]</a:t>
            </a:r>
          </a:p>
          <a:p>
            <a:pPr lvl="2"/>
            <a:r>
              <a:rPr lang="en-GB" sz="2600" dirty="0" smtClean="0"/>
              <a:t>the </a:t>
            </a:r>
            <a:r>
              <a:rPr lang="en-GB" sz="2600" dirty="0"/>
              <a:t>simulation will not stay in consciousness long, receding back almost immediately into long-term memory to await further activation in future reading scenarios. </a:t>
            </a:r>
          </a:p>
          <a:p>
            <a:pPr marL="0" indent="0">
              <a:buNone/>
            </a:pPr>
            <a:endParaRPr lang="en-GB" sz="3400" dirty="0"/>
          </a:p>
          <a:p>
            <a:pPr lvl="1"/>
            <a:r>
              <a:rPr lang="en-GB" sz="3000" dirty="0"/>
              <a:t>Case 2: </a:t>
            </a:r>
            <a:r>
              <a:rPr lang="en-GB" sz="3000" dirty="0" smtClean="0"/>
              <a:t>[</a:t>
            </a:r>
            <a:r>
              <a:rPr lang="en-GB" sz="3000" dirty="0" smtClean="0">
                <a:solidFill>
                  <a:srgbClr val="FF0000"/>
                </a:solidFill>
              </a:rPr>
              <a:t>medium effect</a:t>
            </a:r>
            <a:r>
              <a:rPr lang="en-GB" sz="3000" dirty="0" smtClean="0"/>
              <a:t>]</a:t>
            </a:r>
          </a:p>
          <a:p>
            <a:pPr lvl="2"/>
            <a:r>
              <a:rPr lang="en-GB" sz="2600" dirty="0" smtClean="0"/>
              <a:t>the </a:t>
            </a:r>
            <a:r>
              <a:rPr lang="en-GB" sz="2600" dirty="0"/>
              <a:t>simulation will dwell, and may even threaten to override incoming data, before receding into long-term memory, re-primed for possible future activation. </a:t>
            </a:r>
          </a:p>
          <a:p>
            <a:endParaRPr lang="en-GB" sz="3400" dirty="0"/>
          </a:p>
          <a:p>
            <a:pPr lvl="1"/>
            <a:r>
              <a:rPr lang="en-GB" sz="3000" dirty="0"/>
              <a:t>Case 3: </a:t>
            </a:r>
            <a:r>
              <a:rPr lang="en-GB" sz="3000" dirty="0" smtClean="0"/>
              <a:t>[</a:t>
            </a:r>
            <a:r>
              <a:rPr lang="en-GB" sz="3000" dirty="0" smtClean="0">
                <a:solidFill>
                  <a:srgbClr val="FF0000"/>
                </a:solidFill>
              </a:rPr>
              <a:t>robust effect</a:t>
            </a:r>
            <a:r>
              <a:rPr lang="en-GB" sz="3000" dirty="0" smtClean="0"/>
              <a:t>]</a:t>
            </a:r>
          </a:p>
          <a:p>
            <a:pPr lvl="2"/>
            <a:r>
              <a:rPr lang="en-GB" sz="2600" dirty="0" smtClean="0"/>
              <a:t>the </a:t>
            </a:r>
            <a:r>
              <a:rPr lang="en-GB" sz="2600" dirty="0"/>
              <a:t>style figure in question attaining full consciousness with the real potential of overriding the actuality of the physical linguistic input on the page. </a:t>
            </a:r>
          </a:p>
          <a:p>
            <a:endParaRPr lang="en-GB"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38</a:t>
            </a:fld>
            <a:endParaRPr lang="nl-NL"/>
          </a:p>
        </p:txBody>
      </p:sp>
    </p:spTree>
    <p:extLst>
      <p:ext uri="{BB962C8B-B14F-4D97-AF65-F5344CB8AC3E}">
        <p14:creationId xmlns:p14="http://schemas.microsoft.com/office/powerpoint/2010/main" xmlns="" val="3368748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Plausibility of claim?</a:t>
            </a:r>
            <a:endParaRPr lang="en-GB" dirty="0"/>
          </a:p>
        </p:txBody>
      </p:sp>
      <p:sp>
        <p:nvSpPr>
          <p:cNvPr id="3" name="Content Placeholder 2"/>
          <p:cNvSpPr>
            <a:spLocks noGrp="1"/>
          </p:cNvSpPr>
          <p:nvPr>
            <p:ph idx="1"/>
          </p:nvPr>
        </p:nvSpPr>
        <p:spPr/>
        <p:txBody>
          <a:bodyPr>
            <a:normAutofit/>
          </a:bodyPr>
          <a:lstStyle/>
          <a:p>
            <a:endParaRPr lang="en-GB" sz="2400" dirty="0" smtClean="0"/>
          </a:p>
          <a:p>
            <a:r>
              <a:rPr lang="en-GB" sz="2400" dirty="0" smtClean="0"/>
              <a:t>Overriding semantic </a:t>
            </a:r>
            <a:r>
              <a:rPr lang="en-GB" sz="2400" dirty="0"/>
              <a:t>contact </a:t>
            </a:r>
            <a:r>
              <a:rPr lang="en-GB" sz="2400" dirty="0" smtClean="0"/>
              <a:t>has been confirmed in many reading experiments</a:t>
            </a:r>
          </a:p>
          <a:p>
            <a:pPr marL="0" indent="0">
              <a:buNone/>
            </a:pPr>
            <a:endParaRPr lang="en-GB" sz="2400" dirty="0"/>
          </a:p>
          <a:p>
            <a:r>
              <a:rPr lang="en-GB" sz="2400" dirty="0" smtClean="0"/>
              <a:t>“Expectations</a:t>
            </a:r>
            <a:r>
              <a:rPr lang="en-GB" sz="2400" dirty="0"/>
              <a:t>”, </a:t>
            </a:r>
            <a:r>
              <a:rPr lang="en-GB" sz="2400" dirty="0" smtClean="0"/>
              <a:t>“Set</a:t>
            </a:r>
            <a:r>
              <a:rPr lang="en-GB" sz="2400" dirty="0"/>
              <a:t>”, </a:t>
            </a:r>
            <a:r>
              <a:rPr lang="en-GB" sz="2400" dirty="0" smtClean="0"/>
              <a:t>“Anticipation</a:t>
            </a:r>
            <a:r>
              <a:rPr lang="en-GB" sz="2400" dirty="0"/>
              <a:t>”, </a:t>
            </a:r>
            <a:r>
              <a:rPr lang="en-GB" sz="2400" dirty="0" smtClean="0"/>
              <a:t>etc.</a:t>
            </a:r>
          </a:p>
          <a:p>
            <a:endParaRPr lang="en-GB" sz="2400" dirty="0"/>
          </a:p>
          <a:p>
            <a:pPr lvl="1"/>
            <a:r>
              <a:rPr lang="en-GB" sz="2000" dirty="0" smtClean="0"/>
              <a:t>Set = “Any preparatory cognitive activity that precedes thinking and perception” (R. L. </a:t>
            </a:r>
            <a:r>
              <a:rPr lang="en-GB" sz="2000" dirty="0" err="1" smtClean="0"/>
              <a:t>Solso</a:t>
            </a:r>
            <a:r>
              <a:rPr lang="en-GB" sz="2000" dirty="0" smtClean="0"/>
              <a:t>, </a:t>
            </a:r>
            <a:r>
              <a:rPr lang="en-GB" sz="2000" i="1" dirty="0" smtClean="0"/>
              <a:t>Cognitive Psychology, </a:t>
            </a:r>
            <a:r>
              <a:rPr lang="en-GB" sz="2000" dirty="0" smtClean="0"/>
              <a:t>4th ed. 1995, p.522)   </a:t>
            </a:r>
          </a:p>
          <a:p>
            <a:pPr marL="0" indent="0">
              <a:buNone/>
            </a:pPr>
            <a:endParaRPr lang="en-GB" sz="2400" dirty="0" smtClean="0"/>
          </a:p>
          <a:p>
            <a:r>
              <a:rPr lang="en-GB" sz="2400" dirty="0" smtClean="0"/>
              <a:t>Embodiment – Simulation theory – Mirror neurons – etc.</a:t>
            </a:r>
          </a:p>
        </p:txBody>
      </p:sp>
      <p:sp>
        <p:nvSpPr>
          <p:cNvPr id="4" name="Slide Number Placeholder 3"/>
          <p:cNvSpPr>
            <a:spLocks noGrp="1"/>
          </p:cNvSpPr>
          <p:nvPr>
            <p:ph type="sldNum" sz="quarter" idx="12"/>
          </p:nvPr>
        </p:nvSpPr>
        <p:spPr/>
        <p:txBody>
          <a:bodyPr/>
          <a:lstStyle/>
          <a:p>
            <a:fld id="{290C0220-1ABA-F248-AD7A-5F7E5EDE366B}" type="slidenum">
              <a:rPr lang="nl-NL" smtClean="0"/>
              <a:pPr/>
              <a:t>39</a:t>
            </a:fld>
            <a:endParaRPr lang="nl-NL"/>
          </a:p>
        </p:txBody>
      </p:sp>
    </p:spTree>
    <p:extLst>
      <p:ext uri="{BB962C8B-B14F-4D97-AF65-F5344CB8AC3E}">
        <p14:creationId xmlns:p14="http://schemas.microsoft.com/office/powerpoint/2010/main" xmlns="" val="332378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r>
              <a:rPr lang="en-GB" dirty="0"/>
              <a:t>1. The influence of (</a:t>
            </a:r>
            <a:r>
              <a:rPr lang="en-GB" dirty="0" err="1"/>
              <a:t>neuro</a:t>
            </a:r>
            <a:r>
              <a:rPr lang="en-GB" dirty="0"/>
              <a:t>)science in the humanities</a:t>
            </a:r>
          </a:p>
          <a:p>
            <a:pPr marL="0" indent="0">
              <a:buNone/>
            </a:pPr>
            <a:endParaRPr lang="en-GB" dirty="0"/>
          </a:p>
        </p:txBody>
      </p:sp>
    </p:spTree>
    <p:extLst>
      <p:ext uri="{BB962C8B-B14F-4D97-AF65-F5344CB8AC3E}">
        <p14:creationId xmlns:p14="http://schemas.microsoft.com/office/powerpoint/2010/main" xmlns="" val="3294684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Primarily r</a:t>
            </a:r>
            <a:r>
              <a:rPr lang="en-GB" dirty="0" err="1" smtClean="0"/>
              <a:t>hythm</a:t>
            </a:r>
            <a:r>
              <a:rPr lang="en-GB" dirty="0" smtClean="0"/>
              <a:t> rather than words</a:t>
            </a:r>
            <a:endParaRPr lang="en-GB" dirty="0"/>
          </a:p>
        </p:txBody>
      </p:sp>
      <p:sp>
        <p:nvSpPr>
          <p:cNvPr id="3" name="Content Placeholder 2"/>
          <p:cNvSpPr>
            <a:spLocks noGrp="1"/>
          </p:cNvSpPr>
          <p:nvPr>
            <p:ph idx="1"/>
          </p:nvPr>
        </p:nvSpPr>
        <p:spPr/>
        <p:txBody>
          <a:bodyPr>
            <a:normAutofit/>
          </a:bodyPr>
          <a:lstStyle/>
          <a:p>
            <a:endParaRPr lang="nl-NL" dirty="0" smtClean="0"/>
          </a:p>
          <a:p>
            <a:r>
              <a:rPr lang="nl-NL" dirty="0" smtClean="0"/>
              <a:t>Rhythm will usually trump meaning/semantics</a:t>
            </a:r>
            <a:endParaRPr lang="nl-NL" dirty="0"/>
          </a:p>
          <a:p>
            <a:endParaRPr lang="en-GB" dirty="0" smtClean="0"/>
          </a:p>
          <a:p>
            <a:r>
              <a:rPr lang="en-GB" sz="2400" dirty="0" smtClean="0"/>
              <a:t>An </a:t>
            </a:r>
            <a:r>
              <a:rPr lang="en-GB" sz="2400" dirty="0"/>
              <a:t>important factor </a:t>
            </a:r>
            <a:r>
              <a:rPr lang="en-GB" sz="2400" dirty="0" smtClean="0"/>
              <a:t>= the </a:t>
            </a:r>
            <a:r>
              <a:rPr lang="en-GB" sz="2400" b="1" dirty="0" smtClean="0"/>
              <a:t>rhythmic </a:t>
            </a:r>
            <a:r>
              <a:rPr lang="en-GB" sz="2400" b="1" dirty="0"/>
              <a:t>movement </a:t>
            </a:r>
            <a:r>
              <a:rPr lang="en-GB" sz="2400" dirty="0"/>
              <a:t>of the style fragment, rather than its actual semantic content </a:t>
            </a:r>
          </a:p>
          <a:p>
            <a:pPr lvl="1"/>
            <a:r>
              <a:rPr lang="en-GB" sz="2000" dirty="0" smtClean="0"/>
              <a:t>(</a:t>
            </a:r>
            <a:r>
              <a:rPr lang="en-GB" sz="2000" dirty="0"/>
              <a:t>it </a:t>
            </a:r>
            <a:r>
              <a:rPr lang="en-GB" sz="2000" dirty="0" smtClean="0"/>
              <a:t>is difficult to pin </a:t>
            </a:r>
            <a:r>
              <a:rPr lang="en-GB" sz="2000" dirty="0"/>
              <a:t>down meaning </a:t>
            </a:r>
            <a:r>
              <a:rPr lang="en-GB" sz="2000" dirty="0" smtClean="0"/>
              <a:t>in </a:t>
            </a:r>
            <a:r>
              <a:rPr lang="en-GB" sz="2000" dirty="0"/>
              <a:t>neural </a:t>
            </a:r>
            <a:r>
              <a:rPr lang="en-GB" sz="2000" dirty="0" smtClean="0"/>
              <a:t>terms)</a:t>
            </a:r>
            <a:endParaRPr lang="en-GB" sz="2000" dirty="0"/>
          </a:p>
          <a:p>
            <a:pPr lvl="1"/>
            <a:endParaRPr lang="en-GB" sz="2400" dirty="0" smtClean="0"/>
          </a:p>
          <a:p>
            <a:pPr lvl="1"/>
            <a:r>
              <a:rPr lang="en-GB" sz="2400" dirty="0" smtClean="0"/>
              <a:t>“The production of word-driven meaning is ‘utterly mysterious’ ” (</a:t>
            </a:r>
            <a:r>
              <a:rPr lang="en-GB" sz="2400" dirty="0" err="1" smtClean="0"/>
              <a:t>Dehaene</a:t>
            </a:r>
            <a:r>
              <a:rPr lang="en-GB" sz="2400" dirty="0" smtClean="0"/>
              <a:t>, </a:t>
            </a:r>
            <a:r>
              <a:rPr lang="en-GB" sz="2400" i="1" dirty="0" smtClean="0"/>
              <a:t>Reading and the Brain, </a:t>
            </a:r>
            <a:r>
              <a:rPr lang="en-GB" sz="2400" dirty="0" smtClean="0"/>
              <a:t>2009)</a:t>
            </a:r>
            <a:endParaRPr lang="en-GB" sz="2400" dirty="0"/>
          </a:p>
          <a:p>
            <a:pPr lvl="1"/>
            <a:r>
              <a:rPr lang="en-GB" sz="2400" dirty="0" smtClean="0"/>
              <a:t>At least 12 major regions involved (</a:t>
            </a:r>
            <a:r>
              <a:rPr lang="en-GB" sz="2400" dirty="0" err="1" smtClean="0"/>
              <a:t>Dehaene</a:t>
            </a:r>
            <a:r>
              <a:rPr lang="en-GB" sz="2400" dirty="0" smtClean="0"/>
              <a:t>)</a:t>
            </a:r>
          </a:p>
          <a:p>
            <a:pPr marL="0" indent="0">
              <a:buNone/>
            </a:pPr>
            <a:endParaRPr lang="en-GB"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40</a:t>
            </a:fld>
            <a:endParaRPr lang="nl-NL"/>
          </a:p>
        </p:txBody>
      </p:sp>
    </p:spTree>
    <p:extLst>
      <p:ext uri="{BB962C8B-B14F-4D97-AF65-F5344CB8AC3E}">
        <p14:creationId xmlns:p14="http://schemas.microsoft.com/office/powerpoint/2010/main" xmlns="" val="17409819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normAutofit/>
          </a:bodyPr>
          <a:lstStyle/>
          <a:p>
            <a:endParaRPr lang="en-GB" sz="2400" dirty="0" smtClean="0"/>
          </a:p>
          <a:p>
            <a:r>
              <a:rPr lang="en-GB" sz="2400" dirty="0" smtClean="0"/>
              <a:t>It is the </a:t>
            </a:r>
            <a:r>
              <a:rPr lang="en-GB" sz="2400" dirty="0" smtClean="0">
                <a:solidFill>
                  <a:srgbClr val="FF0000"/>
                </a:solidFill>
              </a:rPr>
              <a:t>coordinates of balance and rhythm </a:t>
            </a:r>
            <a:r>
              <a:rPr lang="en-GB" sz="2400" dirty="0" smtClean="0"/>
              <a:t>within the structure of a specific literary style figure that get imprinted in feature maps</a:t>
            </a:r>
          </a:p>
          <a:p>
            <a:pPr marL="0" indent="0">
              <a:buNone/>
            </a:pPr>
            <a:endParaRPr lang="en-GB" sz="2400" dirty="0" smtClean="0"/>
          </a:p>
          <a:p>
            <a:pPr lvl="1"/>
            <a:r>
              <a:rPr lang="en-GB" sz="2400" dirty="0" smtClean="0"/>
              <a:t>Feature maps plausibly located </a:t>
            </a:r>
            <a:r>
              <a:rPr lang="en-GB" sz="2400" dirty="0" err="1" smtClean="0"/>
              <a:t>sensorimotor</a:t>
            </a:r>
            <a:r>
              <a:rPr lang="en-GB" sz="2400" dirty="0" smtClean="0"/>
              <a:t> system</a:t>
            </a:r>
          </a:p>
          <a:p>
            <a:pPr lvl="1"/>
            <a:r>
              <a:rPr lang="en-GB" sz="2400" dirty="0" smtClean="0"/>
              <a:t>Sub-tactile rehearsal zones in short-term memory also employed</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41</a:t>
            </a:fld>
            <a:endParaRPr lang="nl-NL"/>
          </a:p>
        </p:txBody>
      </p:sp>
    </p:spTree>
    <p:extLst>
      <p:ext uri="{BB962C8B-B14F-4D97-AF65-F5344CB8AC3E}">
        <p14:creationId xmlns:p14="http://schemas.microsoft.com/office/powerpoint/2010/main" xmlns="" val="7954540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Culture shapes the brain</a:t>
            </a:r>
            <a:endParaRPr lang="en-GB" dirty="0"/>
          </a:p>
        </p:txBody>
      </p:sp>
      <p:sp>
        <p:nvSpPr>
          <p:cNvPr id="3" name="Content Placeholder 2"/>
          <p:cNvSpPr>
            <a:spLocks noGrp="1"/>
          </p:cNvSpPr>
          <p:nvPr>
            <p:ph idx="1"/>
          </p:nvPr>
        </p:nvSpPr>
        <p:spPr/>
        <p:txBody>
          <a:bodyPr>
            <a:normAutofit fontScale="77500" lnSpcReduction="20000"/>
          </a:bodyPr>
          <a:lstStyle/>
          <a:p>
            <a:r>
              <a:rPr lang="en-US" dirty="0" smtClean="0"/>
              <a:t>Neural </a:t>
            </a:r>
            <a:r>
              <a:rPr lang="en-US" dirty="0"/>
              <a:t>structures and processes are being continually modified by both experience and culture (</a:t>
            </a:r>
            <a:r>
              <a:rPr lang="en-US" dirty="0" err="1"/>
              <a:t>Marik</a:t>
            </a:r>
            <a:r>
              <a:rPr lang="en-US" dirty="0"/>
              <a:t> et al 2010, Gibbs 2006, etc</a:t>
            </a:r>
            <a:r>
              <a:rPr lang="en-US" dirty="0" smtClean="0"/>
              <a:t>.)</a:t>
            </a:r>
          </a:p>
          <a:p>
            <a:endParaRPr lang="en-US" dirty="0" smtClean="0"/>
          </a:p>
          <a:p>
            <a:r>
              <a:rPr lang="en-US" dirty="0" smtClean="0"/>
              <a:t>Thinking experiments (</a:t>
            </a:r>
            <a:r>
              <a:rPr lang="en-US" dirty="0" err="1" smtClean="0"/>
              <a:t>fmri</a:t>
            </a:r>
            <a:r>
              <a:rPr lang="en-US" dirty="0" smtClean="0"/>
              <a:t>) Americans vs. East Asians (</a:t>
            </a:r>
            <a:r>
              <a:rPr lang="en-US" b="1" dirty="0" smtClean="0"/>
              <a:t>cultural</a:t>
            </a:r>
            <a:r>
              <a:rPr lang="en-US" dirty="0" smtClean="0"/>
              <a:t> </a:t>
            </a:r>
            <a:r>
              <a:rPr lang="en-US" b="1" dirty="0" smtClean="0"/>
              <a:t>neuroscience</a:t>
            </a:r>
            <a:r>
              <a:rPr lang="en-US" dirty="0" smtClean="0"/>
              <a:t>)</a:t>
            </a:r>
          </a:p>
          <a:p>
            <a:pPr lvl="1"/>
            <a:r>
              <a:rPr lang="en-US" dirty="0" smtClean="0"/>
              <a:t>“thinking of yourself vs. thinking of others” (collectivist cultures) (</a:t>
            </a:r>
            <a:r>
              <a:rPr lang="en-US" i="1" dirty="0" err="1" smtClean="0"/>
              <a:t>Neuroimage</a:t>
            </a:r>
            <a:r>
              <a:rPr lang="en-US" dirty="0" smtClean="0"/>
              <a:t> 34/3)</a:t>
            </a:r>
          </a:p>
          <a:p>
            <a:pPr lvl="1"/>
            <a:r>
              <a:rPr lang="en-US" dirty="0" smtClean="0"/>
              <a:t>Cultural distinctions to how the brain and visual cortex responds to input (body silhouettes – submissiveness </a:t>
            </a:r>
            <a:r>
              <a:rPr lang="en-US" dirty="0" err="1" smtClean="0"/>
              <a:t>vs</a:t>
            </a:r>
            <a:r>
              <a:rPr lang="en-US" dirty="0" smtClean="0"/>
              <a:t> dominance) (</a:t>
            </a:r>
            <a:r>
              <a:rPr lang="en-US" i="1" dirty="0" err="1" smtClean="0"/>
              <a:t>Neuroimage</a:t>
            </a:r>
            <a:r>
              <a:rPr lang="en-US" dirty="0" smtClean="0"/>
              <a:t> 47/1)</a:t>
            </a:r>
            <a:endParaRPr lang="en-US" dirty="0" smtClean="0"/>
          </a:p>
          <a:p>
            <a:pPr lvl="1"/>
            <a:r>
              <a:rPr lang="en-US" dirty="0" smtClean="0"/>
              <a:t>What the brain finds rewarding can reflect the values of a culture</a:t>
            </a:r>
          </a:p>
          <a:p>
            <a:pPr lvl="1"/>
            <a:r>
              <a:rPr lang="en-US" dirty="0" smtClean="0"/>
              <a:t>How environment and belief can shape the brain &amp; how the biology can shape culture </a:t>
            </a:r>
            <a:endParaRPr lang="en-US" dirty="0"/>
          </a:p>
          <a:p>
            <a:endParaRPr lang="en-GB"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42</a:t>
            </a:fld>
            <a:endParaRPr lang="nl-NL"/>
          </a:p>
        </p:txBody>
      </p:sp>
    </p:spTree>
    <p:extLst>
      <p:ext uri="{BB962C8B-B14F-4D97-AF65-F5344CB8AC3E}">
        <p14:creationId xmlns:p14="http://schemas.microsoft.com/office/powerpoint/2010/main" xmlns="" val="32842249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Hypothesis revisited</a:t>
            </a:r>
            <a:endParaRPr lang="en-GB" dirty="0"/>
          </a:p>
        </p:txBody>
      </p:sp>
      <p:sp>
        <p:nvSpPr>
          <p:cNvPr id="3" name="Content Placeholder 2"/>
          <p:cNvSpPr>
            <a:spLocks noGrp="1"/>
          </p:cNvSpPr>
          <p:nvPr>
            <p:ph idx="1"/>
          </p:nvPr>
        </p:nvSpPr>
        <p:spPr/>
        <p:txBody>
          <a:bodyPr>
            <a:normAutofit lnSpcReduction="10000"/>
          </a:bodyPr>
          <a:lstStyle/>
          <a:p>
            <a:endParaRPr lang="en-GB" sz="2400" dirty="0"/>
          </a:p>
          <a:p>
            <a:r>
              <a:rPr lang="en-GB" sz="2400" i="1" dirty="0"/>
              <a:t>Certain literary style elements and/or style figures are sometimes initially in the mind and brain during engaged acts of literary reading, rather than always on the page (and emotion plays a key role in this)</a:t>
            </a:r>
          </a:p>
          <a:p>
            <a:pPr>
              <a:buNone/>
            </a:pPr>
            <a:endParaRPr lang="en-GB" sz="2400" dirty="0" smtClean="0"/>
          </a:p>
          <a:p>
            <a:pPr lvl="1"/>
            <a:r>
              <a:rPr lang="en-GB" sz="2000" dirty="0" smtClean="0"/>
              <a:t>The </a:t>
            </a:r>
            <a:r>
              <a:rPr lang="en-GB" sz="2000" dirty="0"/>
              <a:t>deeply emotive nature of engaged acts of literary </a:t>
            </a:r>
            <a:r>
              <a:rPr lang="en-GB" sz="2000" dirty="0" smtClean="0"/>
              <a:t>reading suggests </a:t>
            </a:r>
            <a:r>
              <a:rPr lang="en-GB" sz="2000" dirty="0"/>
              <a:t>that motivated readers </a:t>
            </a:r>
            <a:r>
              <a:rPr lang="en-GB" sz="2000" dirty="0" smtClean="0"/>
              <a:t>plausibly subconsciously </a:t>
            </a:r>
            <a:r>
              <a:rPr lang="en-GB" sz="2000" dirty="0"/>
              <a:t>try to emulate favoured previous reading </a:t>
            </a:r>
            <a:r>
              <a:rPr lang="en-GB" sz="2000" dirty="0" smtClean="0"/>
              <a:t>experiences</a:t>
            </a:r>
          </a:p>
          <a:p>
            <a:endParaRPr lang="en-GB" sz="2400" dirty="0"/>
          </a:p>
          <a:p>
            <a:pPr lvl="1"/>
            <a:r>
              <a:rPr lang="en-GB" sz="2000" dirty="0" smtClean="0"/>
              <a:t>Engaged readers </a:t>
            </a:r>
            <a:r>
              <a:rPr lang="en-GB" sz="2000" dirty="0"/>
              <a:t>long to return to those treasured episodes of reading where they have been highly moved and deeply rewarded. This may very well be a subconscious desire, but it has a distinct cognitive and neural </a:t>
            </a:r>
            <a:r>
              <a:rPr lang="en-GB" sz="2000" dirty="0" smtClean="0"/>
              <a:t>base</a:t>
            </a:r>
            <a:endParaRPr lang="nl-NL" dirty="0"/>
          </a:p>
          <a:p>
            <a:endParaRPr lang="en-GB"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43</a:t>
            </a:fld>
            <a:endParaRPr lang="nl-NL"/>
          </a:p>
        </p:txBody>
      </p:sp>
    </p:spTree>
    <p:extLst>
      <p:ext uri="{BB962C8B-B14F-4D97-AF65-F5344CB8AC3E}">
        <p14:creationId xmlns:p14="http://schemas.microsoft.com/office/powerpoint/2010/main" xmlns="" val="33430257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5</a:t>
            </a:r>
            <a:r>
              <a:rPr lang="en-GB" dirty="0"/>
              <a:t>. A short </a:t>
            </a:r>
            <a:r>
              <a:rPr lang="en-GB" dirty="0" smtClean="0"/>
              <a:t>(draft) manifesto </a:t>
            </a:r>
            <a:r>
              <a:rPr lang="en-GB" dirty="0"/>
              <a:t>on the way forward</a:t>
            </a:r>
          </a:p>
          <a:p>
            <a:endParaRPr lang="en-GB" dirty="0"/>
          </a:p>
        </p:txBody>
      </p:sp>
    </p:spTree>
    <p:extLst>
      <p:ext uri="{BB962C8B-B14F-4D97-AF65-F5344CB8AC3E}">
        <p14:creationId xmlns:p14="http://schemas.microsoft.com/office/powerpoint/2010/main" xmlns="" val="15945987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A </a:t>
            </a:r>
            <a:r>
              <a:rPr lang="en-GB" sz="3200" dirty="0" smtClean="0"/>
              <a:t>(draft) manifesto </a:t>
            </a:r>
            <a:r>
              <a:rPr lang="en-GB" sz="3200" dirty="0"/>
              <a:t>for humanities </a:t>
            </a:r>
            <a:r>
              <a:rPr lang="en-GB" sz="3200" dirty="0" smtClean="0"/>
              <a:t>scholars</a:t>
            </a:r>
            <a:endParaRPr lang="en-GB" sz="3200" dirty="0"/>
          </a:p>
        </p:txBody>
      </p:sp>
      <p:sp>
        <p:nvSpPr>
          <p:cNvPr id="3" name="Content Placeholder 2"/>
          <p:cNvSpPr>
            <a:spLocks noGrp="1"/>
          </p:cNvSpPr>
          <p:nvPr>
            <p:ph idx="1"/>
          </p:nvPr>
        </p:nvSpPr>
        <p:spPr/>
        <p:txBody>
          <a:bodyPr>
            <a:normAutofit fontScale="40000" lnSpcReduction="20000"/>
          </a:bodyPr>
          <a:lstStyle/>
          <a:p>
            <a:pPr lvl="0"/>
            <a:r>
              <a:rPr lang="en-GB" sz="3400" dirty="0" smtClean="0"/>
              <a:t>We </a:t>
            </a:r>
            <a:r>
              <a:rPr lang="en-GB" sz="3400" dirty="0"/>
              <a:t>work with our science colleagues in teams as often as we can – especially advising on research design and the methods of data </a:t>
            </a:r>
            <a:r>
              <a:rPr lang="en-GB" sz="3400" dirty="0" smtClean="0"/>
              <a:t>retrieval</a:t>
            </a:r>
          </a:p>
          <a:p>
            <a:pPr lvl="0"/>
            <a:endParaRPr lang="en-GB" sz="3400" dirty="0" smtClean="0"/>
          </a:p>
          <a:p>
            <a:pPr lvl="0"/>
            <a:r>
              <a:rPr lang="en-GB" sz="3400" dirty="0" smtClean="0"/>
              <a:t>We </a:t>
            </a:r>
            <a:r>
              <a:rPr lang="en-GB" sz="3400" dirty="0"/>
              <a:t>publish together in teams in both science and humanities journals </a:t>
            </a:r>
          </a:p>
          <a:p>
            <a:pPr lvl="0"/>
            <a:endParaRPr lang="en-GB" sz="3400" dirty="0" smtClean="0"/>
          </a:p>
          <a:p>
            <a:pPr lvl="0"/>
            <a:r>
              <a:rPr lang="en-GB" sz="3400" dirty="0" smtClean="0"/>
              <a:t>We </a:t>
            </a:r>
            <a:r>
              <a:rPr lang="en-GB" sz="3400" dirty="0"/>
              <a:t>do not become scientists, (or seek to fetishize the brain) but we do become aware of scientific methodology (this requires an understanding of quantitative methodology and falsifiability. We do what we do best at in the team: bring to bear our knowledge of the humanities: literature, linguistics, rhetoric and of </a:t>
            </a:r>
            <a:r>
              <a:rPr lang="en-GB" sz="3400" dirty="0" smtClean="0"/>
              <a:t>philosophy</a:t>
            </a:r>
          </a:p>
          <a:p>
            <a:pPr lvl="0"/>
            <a:endParaRPr lang="en-GB" sz="3400" dirty="0"/>
          </a:p>
          <a:p>
            <a:pPr lvl="0"/>
            <a:r>
              <a:rPr lang="en-GB" sz="3400" dirty="0" smtClean="0"/>
              <a:t>We explore together how digital technology and platforms might aid us in our joint research endeavour</a:t>
            </a:r>
          </a:p>
          <a:p>
            <a:pPr lvl="0"/>
            <a:endParaRPr lang="en-GB" sz="3400" dirty="0" smtClean="0"/>
          </a:p>
          <a:p>
            <a:pPr lvl="0"/>
            <a:r>
              <a:rPr lang="en-GB" sz="3400" dirty="0" smtClean="0"/>
              <a:t>We </a:t>
            </a:r>
            <a:r>
              <a:rPr lang="en-GB" sz="3400" dirty="0"/>
              <a:t>spend time together discussing </a:t>
            </a:r>
            <a:r>
              <a:rPr lang="en-GB" sz="3400" dirty="0" smtClean="0"/>
              <a:t>problems (for example)</a:t>
            </a:r>
            <a:endParaRPr lang="nl-NL" sz="3400" dirty="0"/>
          </a:p>
          <a:p>
            <a:pPr lvl="1"/>
            <a:r>
              <a:rPr lang="en-GB" sz="3400" dirty="0"/>
              <a:t>How do creative process come about </a:t>
            </a:r>
            <a:r>
              <a:rPr lang="en-GB" sz="3400" dirty="0" smtClean="0"/>
              <a:t>and </a:t>
            </a:r>
            <a:r>
              <a:rPr lang="en-GB" sz="3400" dirty="0"/>
              <a:t>what roles </a:t>
            </a:r>
            <a:r>
              <a:rPr lang="en-GB" sz="3400" dirty="0" smtClean="0"/>
              <a:t>do culture, context and the brain play </a:t>
            </a:r>
            <a:r>
              <a:rPr lang="en-GB" sz="3400" dirty="0"/>
              <a:t>in this process?</a:t>
            </a:r>
            <a:endParaRPr lang="nl-NL" sz="3400" dirty="0"/>
          </a:p>
          <a:p>
            <a:pPr lvl="1"/>
            <a:r>
              <a:rPr lang="en-GB" sz="3400" dirty="0"/>
              <a:t>What are the cultural, historical, philosophical and biological foundations of aesthetics?</a:t>
            </a:r>
            <a:endParaRPr lang="nl-NL" sz="3400" dirty="0"/>
          </a:p>
          <a:p>
            <a:pPr lvl="1"/>
            <a:r>
              <a:rPr lang="en-GB" sz="3400" dirty="0"/>
              <a:t>What role (if any) might culture and context play in visual, auditory and tactile processing?</a:t>
            </a:r>
            <a:endParaRPr lang="nl-NL" sz="3400" dirty="0"/>
          </a:p>
          <a:p>
            <a:pPr lvl="1"/>
            <a:r>
              <a:rPr lang="en-GB" sz="3400" dirty="0"/>
              <a:t>What role </a:t>
            </a:r>
            <a:r>
              <a:rPr lang="en-GB" sz="3400" dirty="0" smtClean="0"/>
              <a:t>does </a:t>
            </a:r>
            <a:r>
              <a:rPr lang="en-GB" sz="3400" dirty="0"/>
              <a:t>the auditory cortex play in acts of silent literary reading, and how, from a methodological perspective, might we best capture this? (e.g. multiple </a:t>
            </a:r>
            <a:r>
              <a:rPr lang="en-GB" sz="3400" dirty="0" smtClean="0"/>
              <a:t>approaches: </a:t>
            </a:r>
            <a:r>
              <a:rPr lang="en-GB" sz="3400" dirty="0"/>
              <a:t>HUM/SSC/SCI)</a:t>
            </a:r>
            <a:endParaRPr lang="nl-NL" sz="3400" dirty="0"/>
          </a:p>
          <a:p>
            <a:pPr lvl="1"/>
            <a:r>
              <a:rPr lang="en-GB" sz="3400" dirty="0"/>
              <a:t>What is </a:t>
            </a:r>
            <a:r>
              <a:rPr lang="en-GB" sz="3400" dirty="0" smtClean="0"/>
              <a:t>the </a:t>
            </a:r>
            <a:r>
              <a:rPr lang="en-GB" sz="3400" dirty="0"/>
              <a:t>nature of literary reading induced mental imagery – why is it </a:t>
            </a:r>
            <a:r>
              <a:rPr lang="en-GB" sz="3400" dirty="0" smtClean="0"/>
              <a:t>so </a:t>
            </a:r>
            <a:r>
              <a:rPr lang="en-GB" sz="3400" dirty="0"/>
              <a:t>robust and yet so </a:t>
            </a:r>
            <a:r>
              <a:rPr lang="en-GB" sz="3400" dirty="0" smtClean="0"/>
              <a:t>fragmentary?</a:t>
            </a:r>
          </a:p>
          <a:p>
            <a:pPr lvl="1"/>
            <a:r>
              <a:rPr lang="en-GB" sz="3400" dirty="0" smtClean="0"/>
              <a:t>Etc.</a:t>
            </a:r>
          </a:p>
          <a:p>
            <a:pPr marL="0" indent="0">
              <a:buNone/>
            </a:pPr>
            <a:endParaRPr lang="en-GB" dirty="0"/>
          </a:p>
        </p:txBody>
      </p:sp>
    </p:spTree>
    <p:extLst>
      <p:ext uri="{BB962C8B-B14F-4D97-AF65-F5344CB8AC3E}">
        <p14:creationId xmlns:p14="http://schemas.microsoft.com/office/powerpoint/2010/main" xmlns="" val="22488600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start already</a:t>
            </a:r>
            <a:endParaRPr lang="en-GB" dirty="0"/>
          </a:p>
        </p:txBody>
      </p:sp>
      <p:sp>
        <p:nvSpPr>
          <p:cNvPr id="3" name="Content Placeholder 2"/>
          <p:cNvSpPr>
            <a:spLocks noGrp="1"/>
          </p:cNvSpPr>
          <p:nvPr>
            <p:ph idx="1"/>
          </p:nvPr>
        </p:nvSpPr>
        <p:spPr/>
        <p:txBody>
          <a:bodyPr>
            <a:normAutofit fontScale="47500" lnSpcReduction="20000"/>
          </a:bodyPr>
          <a:lstStyle/>
          <a:p>
            <a:r>
              <a:rPr lang="en-US" dirty="0" err="1"/>
              <a:t>Hartung</a:t>
            </a:r>
            <a:r>
              <a:rPr lang="en-US" dirty="0"/>
              <a:t>, F., Burke, M., </a:t>
            </a:r>
            <a:r>
              <a:rPr lang="en-US" dirty="0" err="1"/>
              <a:t>Hagoort</a:t>
            </a:r>
            <a:r>
              <a:rPr lang="en-US" dirty="0"/>
              <a:t>, P., &amp; Willems, R. M. (2014). Getting under your Skin: The role of perspective in narrative comprehension. </a:t>
            </a:r>
            <a:endParaRPr lang="en-US" dirty="0" smtClean="0"/>
          </a:p>
          <a:p>
            <a:endParaRPr lang="en-US" dirty="0" smtClean="0"/>
          </a:p>
          <a:p>
            <a:r>
              <a:rPr lang="en-US" dirty="0" smtClean="0"/>
              <a:t>Talk </a:t>
            </a:r>
            <a:r>
              <a:rPr lang="en-US" dirty="0"/>
              <a:t>presented at Cognitive Futures in the Humanities, 2nd International Conference, 24-26 April 2014. University of Durham. 2014-04-24 - 2014-04-26. </a:t>
            </a:r>
          </a:p>
          <a:p>
            <a:endParaRPr lang="en-US" dirty="0" smtClean="0"/>
          </a:p>
          <a:p>
            <a:r>
              <a:rPr lang="en-US" dirty="0" smtClean="0"/>
              <a:t>When </a:t>
            </a:r>
            <a:r>
              <a:rPr lang="en-US" dirty="0"/>
              <a:t>we read literature, we often become immersed and dive into fictional worlds. The way we perceive those worlds is the result of skillful arrangement of linguistic features by story writers in order to create certain mental representations in the reader. Narrative perspective, or focalization, is an important tool for storywriters to manipulate reader's perception of a story. Despite the fact that narrative perspective is generally considered a fundamental element in narrative comprehension, the cognitive effects on story reading remain unclear. In previous research, various methodologies were employed to investigate the cognitive processes underlying narrative comprehension. However, studies used either self-report procedures or behavioral tests to investigate reader's reactions and refrained from combined methodologies</a:t>
            </a:r>
            <a:r>
              <a:rPr lang="en-US" b="1" dirty="0"/>
              <a:t>. In the present study we combined skin conductance measurements and questionnaires while participants read short stories in 1st and 3rd person perspective. </a:t>
            </a:r>
            <a:r>
              <a:rPr lang="en-US" dirty="0"/>
              <a:t>The results show that immersion, imagery and appreciation are higher when participants read stories in 1st person perspective. To our surprise, we found higher arousal for reading 3rd person perspective compared to 1st person perspective narratives. We find evidence, that individual difference in arousal between the two conditions is related to how much readers empathize with the fictional characters.</a:t>
            </a:r>
            <a:r>
              <a:rPr lang="en-US" b="1" dirty="0"/>
              <a:t> The combination of methodologies allows us a more differentiated understanding of the underlying mechanisms of immersion. </a:t>
            </a:r>
            <a:r>
              <a:rPr lang="en-US" dirty="0"/>
              <a:t>In my talk, I want to highlight how we can gain more from interdisciplinary research and combinations from various methodologies to investigate cognitive processes underlying narrative comprehension under natural conditions. </a:t>
            </a:r>
          </a:p>
          <a:p>
            <a:endParaRPr lang="en-GB" dirty="0"/>
          </a:p>
        </p:txBody>
      </p:sp>
    </p:spTree>
    <p:extLst>
      <p:ext uri="{BB962C8B-B14F-4D97-AF65-F5344CB8AC3E}">
        <p14:creationId xmlns:p14="http://schemas.microsoft.com/office/powerpoint/2010/main" xmlns="" val="453153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Selected references</a:t>
            </a:r>
            <a:endParaRPr lang="en-GB" dirty="0"/>
          </a:p>
        </p:txBody>
      </p:sp>
      <p:sp>
        <p:nvSpPr>
          <p:cNvPr id="3" name="Content Placeholder 2"/>
          <p:cNvSpPr>
            <a:spLocks noGrp="1"/>
          </p:cNvSpPr>
          <p:nvPr>
            <p:ph idx="1"/>
          </p:nvPr>
        </p:nvSpPr>
        <p:spPr/>
        <p:txBody>
          <a:bodyPr>
            <a:normAutofit fontScale="25000" lnSpcReduction="20000"/>
          </a:bodyPr>
          <a:lstStyle/>
          <a:p>
            <a:pPr marL="0" indent="0">
              <a:buNone/>
            </a:pPr>
            <a:endParaRPr lang="en-GB" sz="4800" dirty="0"/>
          </a:p>
          <a:p>
            <a:r>
              <a:rPr lang="en-GB" sz="4800" dirty="0" err="1" smtClean="0"/>
              <a:t>Barsalou</a:t>
            </a:r>
            <a:r>
              <a:rPr lang="en-GB" sz="4800" dirty="0"/>
              <a:t>, </a:t>
            </a:r>
            <a:r>
              <a:rPr lang="en-GB" sz="4800" dirty="0" smtClean="0"/>
              <a:t>L. </a:t>
            </a:r>
            <a:r>
              <a:rPr lang="en-GB" sz="4800" dirty="0"/>
              <a:t>(1999). Perceptual symbols systems. </a:t>
            </a:r>
            <a:r>
              <a:rPr lang="en-GB" sz="4800" i="1" dirty="0" err="1"/>
              <a:t>Behavioral</a:t>
            </a:r>
            <a:r>
              <a:rPr lang="en-GB" sz="4800" i="1" dirty="0"/>
              <a:t> and Brain Sciences.</a:t>
            </a:r>
            <a:r>
              <a:rPr lang="en-GB" sz="4800" dirty="0"/>
              <a:t> 22: 577-660</a:t>
            </a:r>
            <a:r>
              <a:rPr lang="en-GB" sz="4800" dirty="0" smtClean="0"/>
              <a:t>.</a:t>
            </a:r>
          </a:p>
          <a:p>
            <a:r>
              <a:rPr lang="en-GB" sz="4800" dirty="0"/>
              <a:t>Burke, </a:t>
            </a:r>
            <a:r>
              <a:rPr lang="en-GB" sz="4800" dirty="0" smtClean="0"/>
              <a:t>M. </a:t>
            </a:r>
            <a:r>
              <a:rPr lang="en-GB" sz="4800" dirty="0"/>
              <a:t>(2011). </a:t>
            </a:r>
            <a:r>
              <a:rPr lang="en-GB" sz="4800" i="1" dirty="0"/>
              <a:t>Literary Reading, Cognition and Emotion: An Exploration of the Oceanic Mind.</a:t>
            </a:r>
            <a:r>
              <a:rPr lang="en-GB" sz="4800" dirty="0"/>
              <a:t> New York: </a:t>
            </a:r>
            <a:r>
              <a:rPr lang="en-GB" sz="4800" dirty="0" err="1"/>
              <a:t>Routledge</a:t>
            </a:r>
            <a:endParaRPr lang="en-GB" sz="4800" dirty="0" smtClean="0"/>
          </a:p>
          <a:p>
            <a:r>
              <a:rPr lang="en-GB" sz="4800" dirty="0"/>
              <a:t>Burke, </a:t>
            </a:r>
            <a:r>
              <a:rPr lang="en-GB" sz="4800" dirty="0" smtClean="0"/>
              <a:t>M. </a:t>
            </a:r>
            <a:r>
              <a:rPr lang="en-GB" sz="4800" dirty="0"/>
              <a:t>(2013). “The rhetorical neuroscience of style:</a:t>
            </a:r>
            <a:r>
              <a:rPr lang="nl-NL" sz="4800" dirty="0"/>
              <a:t> </a:t>
            </a:r>
            <a:r>
              <a:rPr lang="en-GB" sz="4800" dirty="0"/>
              <a:t>On the primacy of style elements during literary discourse processing”, </a:t>
            </a:r>
            <a:r>
              <a:rPr lang="en-GB" sz="4800" i="1" dirty="0"/>
              <a:t>Journal of Literary Semantics</a:t>
            </a:r>
            <a:r>
              <a:rPr lang="en-GB" sz="4800" dirty="0"/>
              <a:t>. 42/2.</a:t>
            </a:r>
          </a:p>
          <a:p>
            <a:r>
              <a:rPr lang="en-GB" sz="4800" dirty="0" smtClean="0"/>
              <a:t>Burke, M. </a:t>
            </a:r>
            <a:r>
              <a:rPr lang="en-GB" sz="4800" i="1" dirty="0" smtClean="0"/>
              <a:t>The Routledge Handbook of Stylistics. </a:t>
            </a:r>
            <a:r>
              <a:rPr lang="en-GB" sz="4800" dirty="0" smtClean="0"/>
              <a:t>London: Routledge</a:t>
            </a:r>
          </a:p>
          <a:p>
            <a:r>
              <a:rPr lang="en-GB" sz="4800" dirty="0" err="1" smtClean="0"/>
              <a:t>Dehaene</a:t>
            </a:r>
            <a:r>
              <a:rPr lang="en-GB" sz="4800" dirty="0"/>
              <a:t>, </a:t>
            </a:r>
            <a:r>
              <a:rPr lang="en-GB" sz="4800" dirty="0" smtClean="0"/>
              <a:t>S. </a:t>
            </a:r>
            <a:r>
              <a:rPr lang="en-GB" sz="4800" dirty="0"/>
              <a:t>(2009). </a:t>
            </a:r>
            <a:r>
              <a:rPr lang="en-GB" sz="4800" i="1" dirty="0"/>
              <a:t>Reading in the Brain</a:t>
            </a:r>
            <a:r>
              <a:rPr lang="en-GB" sz="4800" dirty="0"/>
              <a:t>. New York: </a:t>
            </a:r>
            <a:r>
              <a:rPr lang="en-GB" sz="4800" dirty="0" smtClean="0"/>
              <a:t>Viking.</a:t>
            </a:r>
          </a:p>
          <a:p>
            <a:r>
              <a:rPr lang="en-GB" sz="4800" dirty="0" err="1"/>
              <a:t>Gallese</a:t>
            </a:r>
            <a:r>
              <a:rPr lang="en-GB" sz="4800" dirty="0"/>
              <a:t>, </a:t>
            </a:r>
            <a:r>
              <a:rPr lang="en-GB" sz="4800" dirty="0" smtClean="0"/>
              <a:t>V., </a:t>
            </a:r>
            <a:r>
              <a:rPr lang="en-GB" sz="4800" dirty="0"/>
              <a:t>and Goldman, </a:t>
            </a:r>
            <a:r>
              <a:rPr lang="en-GB" sz="4800" dirty="0" smtClean="0"/>
              <a:t>A. </a:t>
            </a:r>
            <a:r>
              <a:rPr lang="en-GB" sz="4800" dirty="0"/>
              <a:t>I. (1998) Mirror neurons and the simulation theory of mind reading. </a:t>
            </a:r>
            <a:r>
              <a:rPr lang="en-GB" sz="4800" i="1" dirty="0"/>
              <a:t>Trends in Cognitive Science</a:t>
            </a:r>
            <a:r>
              <a:rPr lang="en-GB" sz="4800" dirty="0"/>
              <a:t> 2: 493-501</a:t>
            </a:r>
            <a:r>
              <a:rPr lang="en-GB" sz="4800" dirty="0" smtClean="0"/>
              <a:t>.</a:t>
            </a:r>
            <a:endParaRPr lang="nl-NL" sz="4800" dirty="0"/>
          </a:p>
          <a:p>
            <a:r>
              <a:rPr lang="en-GB" sz="4800" dirty="0"/>
              <a:t>Goldman. </a:t>
            </a:r>
            <a:r>
              <a:rPr lang="en-GB" sz="4800" dirty="0" smtClean="0"/>
              <a:t>A. </a:t>
            </a:r>
            <a:r>
              <a:rPr lang="en-GB" sz="4800" dirty="0"/>
              <a:t>I. (2006). </a:t>
            </a:r>
            <a:r>
              <a:rPr lang="en-GB" sz="4800" i="1" dirty="0"/>
              <a:t>Simulating Minds: The Philosophy, Psychology and Neuroscience of Mindreading</a:t>
            </a:r>
            <a:r>
              <a:rPr lang="en-GB" sz="4800" dirty="0"/>
              <a:t>. Oxford: Oxford University Press.</a:t>
            </a:r>
            <a:endParaRPr lang="nl-NL" sz="4800" dirty="0"/>
          </a:p>
          <a:p>
            <a:r>
              <a:rPr lang="en-GB" sz="4800" dirty="0"/>
              <a:t>Hogan, </a:t>
            </a:r>
            <a:r>
              <a:rPr lang="en-GB" sz="4800" dirty="0" smtClean="0"/>
              <a:t>P. C. </a:t>
            </a:r>
            <a:r>
              <a:rPr lang="en-GB" sz="4800" dirty="0"/>
              <a:t>(2003). </a:t>
            </a:r>
            <a:r>
              <a:rPr lang="en-GB" sz="4800" i="1" dirty="0"/>
              <a:t>Cognitive Science, Literature and the Arts</a:t>
            </a:r>
            <a:r>
              <a:rPr lang="en-GB" sz="4800" dirty="0"/>
              <a:t>. New York: Routledge</a:t>
            </a:r>
            <a:r>
              <a:rPr lang="en-GB" sz="4800" dirty="0" smtClean="0"/>
              <a:t>.</a:t>
            </a:r>
          </a:p>
          <a:p>
            <a:r>
              <a:rPr lang="en-GB" sz="4800" dirty="0" smtClean="0"/>
              <a:t>Hogan, P. C. (2013) Parallel </a:t>
            </a:r>
            <a:r>
              <a:rPr lang="en-GB" sz="4800" dirty="0"/>
              <a:t>processing and the human mind: Re-understanding consciousness with James Joyce's </a:t>
            </a:r>
            <a:r>
              <a:rPr lang="en-GB" sz="4800" i="1" dirty="0" smtClean="0"/>
              <a:t>Ulysses</a:t>
            </a:r>
            <a:r>
              <a:rPr lang="en-GB" sz="4800" b="1" i="1" dirty="0" smtClean="0"/>
              <a:t>. </a:t>
            </a:r>
            <a:r>
              <a:rPr lang="en-GB" sz="4800" i="1" dirty="0" smtClean="0"/>
              <a:t>Journal </a:t>
            </a:r>
            <a:r>
              <a:rPr lang="en-GB" sz="4800" i="1" dirty="0"/>
              <a:t>of Literary Semantics</a:t>
            </a:r>
            <a:r>
              <a:rPr lang="en-GB" sz="4800" dirty="0"/>
              <a:t>. </a:t>
            </a:r>
            <a:r>
              <a:rPr lang="en-GB" sz="4800" dirty="0" smtClean="0"/>
              <a:t>Vol. 42/2</a:t>
            </a:r>
            <a:r>
              <a:rPr lang="en-GB" sz="4800" dirty="0"/>
              <a:t>, </a:t>
            </a:r>
            <a:r>
              <a:rPr lang="en-GB" sz="4800" dirty="0" smtClean="0"/>
              <a:t>pp. 149–164 </a:t>
            </a:r>
          </a:p>
          <a:p>
            <a:r>
              <a:rPr lang="en-GB" sz="4800" dirty="0" err="1" smtClean="0"/>
              <a:t>LeDoux</a:t>
            </a:r>
            <a:r>
              <a:rPr lang="en-GB" sz="4800" dirty="0"/>
              <a:t>, </a:t>
            </a:r>
            <a:r>
              <a:rPr lang="en-GB" sz="4800" dirty="0" smtClean="0"/>
              <a:t>J. </a:t>
            </a:r>
            <a:r>
              <a:rPr lang="en-GB" sz="4800" dirty="0"/>
              <a:t>(1998). </a:t>
            </a:r>
            <a:r>
              <a:rPr lang="en-GB" sz="4800" i="1" dirty="0"/>
              <a:t>The Emotional Brain</a:t>
            </a:r>
            <a:r>
              <a:rPr lang="en-GB" sz="4800" dirty="0"/>
              <a:t>. New York: Phoenix. </a:t>
            </a:r>
            <a:endParaRPr lang="nl-NL" sz="4800" dirty="0"/>
          </a:p>
          <a:p>
            <a:pPr marL="342900" lvl="1" indent="-342900">
              <a:buFont typeface="Arial"/>
              <a:buChar char="•"/>
            </a:pPr>
            <a:r>
              <a:rPr lang="en-US" sz="4800" dirty="0" err="1" smtClean="0"/>
              <a:t>Maill</a:t>
            </a:r>
            <a:r>
              <a:rPr lang="en-US" sz="4800" dirty="0" smtClean="0"/>
              <a:t>, D. S. (2009) </a:t>
            </a:r>
            <a:r>
              <a:rPr lang="en-US" sz="4800" dirty="0" err="1" smtClean="0"/>
              <a:t>Neuroaesthetics</a:t>
            </a:r>
            <a:r>
              <a:rPr lang="en-US" sz="4800" dirty="0" smtClean="0"/>
              <a:t> of Literary Reading, in M. </a:t>
            </a:r>
            <a:r>
              <a:rPr lang="en-US" sz="4800" dirty="0" err="1" smtClean="0"/>
              <a:t>Skov</a:t>
            </a:r>
            <a:r>
              <a:rPr lang="en-US" sz="4800" dirty="0" smtClean="0"/>
              <a:t> and O. </a:t>
            </a:r>
            <a:r>
              <a:rPr lang="en-US" sz="4800" dirty="0" err="1" smtClean="0"/>
              <a:t>Vartanian</a:t>
            </a:r>
            <a:r>
              <a:rPr lang="en-US" sz="4800" dirty="0" smtClean="0"/>
              <a:t> eds. </a:t>
            </a:r>
            <a:r>
              <a:rPr lang="en-US" sz="4800" i="1" dirty="0" err="1" smtClean="0"/>
              <a:t>Neuroaesthetics</a:t>
            </a:r>
            <a:r>
              <a:rPr lang="en-US" sz="4800" dirty="0" smtClean="0"/>
              <a:t>. Amityville, NY: </a:t>
            </a:r>
            <a:r>
              <a:rPr lang="nl-NL" sz="4800" dirty="0" smtClean="0"/>
              <a:t>Baywood </a:t>
            </a:r>
            <a:r>
              <a:rPr lang="nl-NL" sz="4800" dirty="0"/>
              <a:t>Publishing </a:t>
            </a:r>
            <a:r>
              <a:rPr lang="nl-NL" sz="4800" dirty="0" smtClean="0"/>
              <a:t>Company.</a:t>
            </a:r>
            <a:endParaRPr lang="en-US" sz="4800" dirty="0" smtClean="0"/>
          </a:p>
          <a:p>
            <a:pPr marL="342900" lvl="1" indent="-342900">
              <a:buFont typeface="Arial"/>
              <a:buChar char="•"/>
            </a:pPr>
            <a:r>
              <a:rPr lang="en-US" sz="4800" dirty="0" err="1" smtClean="0"/>
              <a:t>Miall</a:t>
            </a:r>
            <a:r>
              <a:rPr lang="en-US" sz="4800" dirty="0" smtClean="0"/>
              <a:t>, D. S.  </a:t>
            </a:r>
            <a:r>
              <a:rPr lang="en-US" sz="4800" dirty="0"/>
              <a:t>and </a:t>
            </a:r>
            <a:r>
              <a:rPr lang="en-US" sz="4800" dirty="0" err="1" smtClean="0"/>
              <a:t>Kuiken</a:t>
            </a:r>
            <a:r>
              <a:rPr lang="en-US" sz="4800" dirty="0" smtClean="0"/>
              <a:t>, D. </a:t>
            </a:r>
            <a:r>
              <a:rPr lang="en-US" sz="4800" dirty="0"/>
              <a:t>(1994) “Foregrounding, </a:t>
            </a:r>
            <a:r>
              <a:rPr lang="en-US" sz="4800" dirty="0" err="1"/>
              <a:t>Defamiliarization</a:t>
            </a:r>
            <a:r>
              <a:rPr lang="en-US" sz="4800" dirty="0"/>
              <a:t>, and Affect Response to Literary Stories, </a:t>
            </a:r>
            <a:r>
              <a:rPr lang="en-US" sz="4800" i="1" dirty="0"/>
              <a:t>Poetics</a:t>
            </a:r>
            <a:r>
              <a:rPr lang="en-US" sz="4800" dirty="0"/>
              <a:t>, </a:t>
            </a:r>
            <a:r>
              <a:rPr lang="en-US" sz="4800" i="1" dirty="0"/>
              <a:t>22</a:t>
            </a:r>
            <a:r>
              <a:rPr lang="en-US" sz="4800" dirty="0"/>
              <a:t>, 1994, </a:t>
            </a:r>
            <a:r>
              <a:rPr lang="en-US" sz="4800" dirty="0" smtClean="0"/>
              <a:t>389-407.</a:t>
            </a:r>
            <a:endParaRPr lang="en-GB" sz="4800" dirty="0" smtClean="0"/>
          </a:p>
          <a:p>
            <a:r>
              <a:rPr lang="en-GB" sz="4800" dirty="0" err="1" smtClean="0"/>
              <a:t>Rizzolatti</a:t>
            </a:r>
            <a:r>
              <a:rPr lang="en-GB" sz="4800" dirty="0"/>
              <a:t>, G., and </a:t>
            </a:r>
            <a:r>
              <a:rPr lang="en-GB" sz="4800" dirty="0" err="1"/>
              <a:t>Arbib</a:t>
            </a:r>
            <a:r>
              <a:rPr lang="en-GB" sz="4800" dirty="0"/>
              <a:t>, M. A. (1998). Language within our grasp. </a:t>
            </a:r>
            <a:r>
              <a:rPr lang="en-GB" sz="4800" i="1" dirty="0"/>
              <a:t>Trends in Neuroscience</a:t>
            </a:r>
            <a:r>
              <a:rPr lang="en-GB" sz="4800" dirty="0"/>
              <a:t> 21: 188-94</a:t>
            </a:r>
            <a:r>
              <a:rPr lang="en-GB" sz="4800" dirty="0" smtClean="0"/>
              <a:t>.</a:t>
            </a:r>
          </a:p>
          <a:p>
            <a:r>
              <a:rPr lang="en-GB" sz="4800" dirty="0" err="1" smtClean="0"/>
              <a:t>Solso</a:t>
            </a:r>
            <a:r>
              <a:rPr lang="en-GB" sz="4800" dirty="0"/>
              <a:t>, </a:t>
            </a:r>
            <a:r>
              <a:rPr lang="en-GB" sz="4800" dirty="0" smtClean="0"/>
              <a:t>R. L., (1995) </a:t>
            </a:r>
            <a:r>
              <a:rPr lang="en-GB" sz="4800" i="1" dirty="0" smtClean="0"/>
              <a:t>Cognitive </a:t>
            </a:r>
            <a:r>
              <a:rPr lang="en-GB" sz="4800" i="1" dirty="0"/>
              <a:t>Psychology, </a:t>
            </a:r>
            <a:r>
              <a:rPr lang="en-GB" sz="4800" dirty="0"/>
              <a:t>4th ed</a:t>
            </a:r>
            <a:r>
              <a:rPr lang="en-GB" sz="4800" dirty="0" smtClean="0"/>
              <a:t>. Needham Heights, MASS: </a:t>
            </a:r>
            <a:r>
              <a:rPr lang="en-GB" sz="4800" dirty="0" err="1" smtClean="0"/>
              <a:t>Allyn</a:t>
            </a:r>
            <a:r>
              <a:rPr lang="en-GB" sz="4800" dirty="0" smtClean="0"/>
              <a:t> &amp; Bacon.  </a:t>
            </a:r>
          </a:p>
          <a:p>
            <a:r>
              <a:rPr lang="nl-NL" sz="4800" dirty="0"/>
              <a:t>Stockwell, </a:t>
            </a:r>
            <a:r>
              <a:rPr lang="nl-NL" sz="4800" dirty="0" smtClean="0"/>
              <a:t>P. </a:t>
            </a:r>
            <a:r>
              <a:rPr lang="nl-NL" sz="4800" i="1" dirty="0"/>
              <a:t>Cognitive Poetcis: An Introduction</a:t>
            </a:r>
            <a:r>
              <a:rPr lang="nl-NL" sz="4800" dirty="0"/>
              <a:t>. Routledge, London</a:t>
            </a:r>
            <a:endParaRPr lang="nl-NL" sz="4800" dirty="0" smtClean="0"/>
          </a:p>
          <a:p>
            <a:r>
              <a:rPr lang="nl-NL" sz="4800" dirty="0" smtClean="0"/>
              <a:t>Tootell, R.B.,  Hamilton</a:t>
            </a:r>
            <a:r>
              <a:rPr lang="nl-NL" sz="4800" dirty="0"/>
              <a:t>, </a:t>
            </a:r>
            <a:r>
              <a:rPr lang="nl-NL" sz="4800" dirty="0" smtClean="0"/>
              <a:t>S.L., Silverman</a:t>
            </a:r>
            <a:r>
              <a:rPr lang="nl-NL" sz="4800" dirty="0"/>
              <a:t>, </a:t>
            </a:r>
            <a:r>
              <a:rPr lang="nl-NL" sz="4800" dirty="0" smtClean="0"/>
              <a:t>M.S., and Switkes, E., ‘Functional </a:t>
            </a:r>
            <a:r>
              <a:rPr lang="nl-NL" sz="4800" dirty="0"/>
              <a:t>anatomy of macaque striate cortex. I. Ocular dominance, binocular interactions, and baseline </a:t>
            </a:r>
            <a:r>
              <a:rPr lang="nl-NL" sz="4800" dirty="0" smtClean="0"/>
              <a:t>conditions’, </a:t>
            </a:r>
            <a:r>
              <a:rPr lang="nl-NL" sz="4800" i="1" dirty="0" smtClean="0"/>
              <a:t>The </a:t>
            </a:r>
            <a:r>
              <a:rPr lang="nl-NL" sz="4800" i="1" dirty="0"/>
              <a:t>Journal of Neuroscience, 1 May 1988, 8(5):</a:t>
            </a:r>
            <a:r>
              <a:rPr lang="nl-NL" sz="4800" i="1" dirty="0" smtClean="0"/>
              <a:t>1500-1530.</a:t>
            </a:r>
            <a:endParaRPr lang="nl-NL" sz="4800" dirty="0"/>
          </a:p>
          <a:p>
            <a:pPr lvl="0"/>
            <a:r>
              <a:rPr lang="nl-NL" sz="4800" dirty="0"/>
              <a:t>Turner, </a:t>
            </a:r>
            <a:r>
              <a:rPr lang="nl-NL" sz="4800" dirty="0" smtClean="0"/>
              <a:t>M. </a:t>
            </a:r>
            <a:r>
              <a:rPr lang="nl-NL" sz="4800" i="1" dirty="0"/>
              <a:t>Reading Minds: The Study of English in the Age of Cognitive Science</a:t>
            </a:r>
            <a:r>
              <a:rPr lang="nl-NL" sz="4800" dirty="0"/>
              <a:t>. Princeton: Princeton University Press, 1991</a:t>
            </a:r>
            <a:r>
              <a:rPr lang="nl-NL" sz="4800" dirty="0" smtClean="0"/>
              <a:t>.</a:t>
            </a:r>
          </a:p>
          <a:p>
            <a:pPr lvl="0"/>
            <a:r>
              <a:rPr lang="nl-NL" sz="4800" dirty="0" smtClean="0"/>
              <a:t>Zeki, S. (1993) </a:t>
            </a:r>
            <a:r>
              <a:rPr lang="en-US" sz="4800" i="1" dirty="0" smtClean="0"/>
              <a:t>A </a:t>
            </a:r>
            <a:r>
              <a:rPr lang="en-US" sz="4800" i="1" dirty="0"/>
              <a:t>Vision of the </a:t>
            </a:r>
            <a:r>
              <a:rPr lang="en-US" sz="4800" i="1" dirty="0" smtClean="0"/>
              <a:t>Brain. Oxford: </a:t>
            </a:r>
            <a:r>
              <a:rPr lang="en-US" sz="4800" dirty="0" smtClean="0"/>
              <a:t>Blackwell.</a:t>
            </a:r>
            <a:endParaRPr lang="nl-NL" sz="4800" dirty="0"/>
          </a:p>
          <a:p>
            <a:endParaRPr lang="en-GB" sz="3700" dirty="0"/>
          </a:p>
        </p:txBody>
      </p:sp>
      <p:sp>
        <p:nvSpPr>
          <p:cNvPr id="4" name="Slide Number Placeholder 3"/>
          <p:cNvSpPr>
            <a:spLocks noGrp="1"/>
          </p:cNvSpPr>
          <p:nvPr>
            <p:ph type="sldNum" sz="quarter" idx="12"/>
          </p:nvPr>
        </p:nvSpPr>
        <p:spPr/>
        <p:txBody>
          <a:bodyPr/>
          <a:lstStyle/>
          <a:p>
            <a:fld id="{290C0220-1ABA-F248-AD7A-5F7E5EDE366B}" type="slidenum">
              <a:rPr lang="nl-NL" smtClean="0"/>
              <a:pPr/>
              <a:t>47</a:t>
            </a:fld>
            <a:endParaRPr lang="nl-NL"/>
          </a:p>
        </p:txBody>
      </p:sp>
    </p:spTree>
    <p:extLst>
      <p:ext uri="{BB962C8B-B14F-4D97-AF65-F5344CB8AC3E}">
        <p14:creationId xmlns:p14="http://schemas.microsoft.com/office/powerpoint/2010/main" xmlns="" val="2445839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Content Placeholder 2"/>
          <p:cNvSpPr>
            <a:spLocks noGrp="1"/>
          </p:cNvSpPr>
          <p:nvPr>
            <p:ph idx="1"/>
          </p:nvPr>
        </p:nvSpPr>
        <p:spPr/>
        <p:txBody>
          <a:bodyPr/>
          <a:lstStyle/>
          <a:p>
            <a:r>
              <a:rPr lang="en-GB" dirty="0"/>
              <a:t>What is the contribution of </a:t>
            </a:r>
            <a:r>
              <a:rPr lang="en-GB" dirty="0" err="1"/>
              <a:t>neuroaesthetics</a:t>
            </a:r>
            <a:r>
              <a:rPr lang="en-GB" dirty="0"/>
              <a:t> and neurocognitive paradigms to the inquiry in art and </a:t>
            </a:r>
            <a:r>
              <a:rPr lang="en-GB" dirty="0" smtClean="0"/>
              <a:t>humanities?</a:t>
            </a:r>
            <a:endParaRPr lang="nl-NL" dirty="0"/>
          </a:p>
          <a:p>
            <a:pPr marL="0" indent="0">
              <a:buNone/>
            </a:pPr>
            <a:r>
              <a:rPr lang="en-GB" dirty="0"/>
              <a:t> </a:t>
            </a:r>
            <a:endParaRPr lang="nl-NL" dirty="0"/>
          </a:p>
          <a:p>
            <a:r>
              <a:rPr lang="en-GB" dirty="0" smtClean="0"/>
              <a:t>Answer: Substantial </a:t>
            </a:r>
            <a:r>
              <a:rPr lang="en-GB" dirty="0"/>
              <a:t>– and growing</a:t>
            </a:r>
            <a:endParaRPr lang="nl-NL" dirty="0"/>
          </a:p>
          <a:p>
            <a:pPr marL="0" indent="0">
              <a:buNone/>
            </a:pPr>
            <a:endParaRPr lang="en-GB" dirty="0"/>
          </a:p>
        </p:txBody>
      </p:sp>
    </p:spTree>
    <p:extLst>
      <p:ext uri="{BB962C8B-B14F-4D97-AF65-F5344CB8AC3E}">
        <p14:creationId xmlns:p14="http://schemas.microsoft.com/office/powerpoint/2010/main" xmlns="" val="1324809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err="1" smtClean="0"/>
              <a:t>Neuroaesthetics</a:t>
            </a:r>
            <a:endParaRPr lang="en-GB" dirty="0"/>
          </a:p>
        </p:txBody>
      </p:sp>
      <p:sp>
        <p:nvSpPr>
          <p:cNvPr id="3" name="Content Placeholder 2"/>
          <p:cNvSpPr>
            <a:spLocks noGrp="1"/>
          </p:cNvSpPr>
          <p:nvPr>
            <p:ph idx="1"/>
          </p:nvPr>
        </p:nvSpPr>
        <p:spPr/>
        <p:txBody>
          <a:bodyPr>
            <a:normAutofit fontScale="62500" lnSpcReduction="20000"/>
          </a:bodyPr>
          <a:lstStyle/>
          <a:p>
            <a:endParaRPr lang="en-GB" dirty="0" smtClean="0"/>
          </a:p>
          <a:p>
            <a:r>
              <a:rPr lang="en-GB" dirty="0" err="1" smtClean="0"/>
              <a:t>Neuroaesthetics</a:t>
            </a:r>
            <a:r>
              <a:rPr lang="en-GB" dirty="0" smtClean="0"/>
              <a:t> </a:t>
            </a:r>
            <a:r>
              <a:rPr lang="en-GB" dirty="0"/>
              <a:t>does great work in visual arts, music and dance (and has done for the past 20 years</a:t>
            </a:r>
            <a:r>
              <a:rPr lang="en-GB" dirty="0" smtClean="0"/>
              <a:t>)</a:t>
            </a:r>
          </a:p>
          <a:p>
            <a:pPr lvl="1"/>
            <a:r>
              <a:rPr lang="en-GB" dirty="0" err="1"/>
              <a:t>Zeki</a:t>
            </a:r>
            <a:r>
              <a:rPr lang="en-GB" dirty="0"/>
              <a:t>, Chatterjee, </a:t>
            </a:r>
            <a:r>
              <a:rPr lang="nl-NL" dirty="0"/>
              <a:t>Ramachandran, </a:t>
            </a:r>
            <a:r>
              <a:rPr lang="en-GB" dirty="0" err="1"/>
              <a:t>Skov</a:t>
            </a:r>
            <a:r>
              <a:rPr lang="en-GB" dirty="0"/>
              <a:t> &amp; </a:t>
            </a:r>
            <a:r>
              <a:rPr lang="en-GB" dirty="0" err="1"/>
              <a:t>Vartanian</a:t>
            </a:r>
            <a:r>
              <a:rPr lang="en-GB" dirty="0"/>
              <a:t>, etc. </a:t>
            </a:r>
          </a:p>
          <a:p>
            <a:endParaRPr lang="en-GB" dirty="0" smtClean="0"/>
          </a:p>
          <a:p>
            <a:r>
              <a:rPr lang="en-GB" dirty="0" smtClean="0"/>
              <a:t>MPI (empirical aesthetics)</a:t>
            </a:r>
          </a:p>
          <a:p>
            <a:pPr lvl="1"/>
            <a:r>
              <a:rPr lang="en-GB" u="sng" dirty="0">
                <a:hlinkClick r:id="rId2"/>
              </a:rPr>
              <a:t>http://www.aesthetics.mpg.de/2342/en</a:t>
            </a:r>
            <a:endParaRPr lang="nl-NL" dirty="0"/>
          </a:p>
          <a:p>
            <a:endParaRPr lang="en-GB" dirty="0" smtClean="0"/>
          </a:p>
          <a:p>
            <a:r>
              <a:rPr lang="en-GB" dirty="0" smtClean="0"/>
              <a:t>Association </a:t>
            </a:r>
            <a:r>
              <a:rPr lang="en-GB" dirty="0"/>
              <a:t>of </a:t>
            </a:r>
            <a:r>
              <a:rPr lang="en-GB" dirty="0" err="1" smtClean="0"/>
              <a:t>neuroaesthetics</a:t>
            </a:r>
            <a:endParaRPr lang="nl-NL" dirty="0" smtClean="0">
              <a:hlinkClick r:id="rId3"/>
            </a:endParaRPr>
          </a:p>
          <a:p>
            <a:pPr lvl="1"/>
            <a:r>
              <a:rPr lang="nl-NL" dirty="0" smtClean="0">
                <a:hlinkClick r:id="rId3"/>
              </a:rPr>
              <a:t>http</a:t>
            </a:r>
            <a:r>
              <a:rPr lang="nl-NL" dirty="0">
                <a:hlinkClick r:id="rId3"/>
              </a:rPr>
              <a:t>://www.association-of-neuroesthetics.org</a:t>
            </a:r>
            <a:r>
              <a:rPr lang="nl-NL" dirty="0" smtClean="0">
                <a:hlinkClick r:id="rId3"/>
              </a:rPr>
              <a:t>/</a:t>
            </a:r>
            <a:endParaRPr lang="nl-NL" dirty="0" smtClean="0"/>
          </a:p>
          <a:p>
            <a:endParaRPr lang="en-GB" dirty="0" smtClean="0"/>
          </a:p>
          <a:p>
            <a:r>
              <a:rPr lang="en-GB" dirty="0" smtClean="0"/>
              <a:t>The </a:t>
            </a:r>
            <a:r>
              <a:rPr lang="en-GB" dirty="0"/>
              <a:t>institute of </a:t>
            </a:r>
            <a:r>
              <a:rPr lang="en-GB" dirty="0" err="1" smtClean="0"/>
              <a:t>neuroaesthetics</a:t>
            </a:r>
            <a:endParaRPr lang="nl-NL" dirty="0"/>
          </a:p>
          <a:p>
            <a:pPr lvl="1"/>
            <a:r>
              <a:rPr lang="en-GB" u="sng" dirty="0">
                <a:hlinkClick r:id="rId4"/>
              </a:rPr>
              <a:t>http://neuroesthetics.org/</a:t>
            </a:r>
            <a:endParaRPr lang="en-GB" u="sng" dirty="0" smtClean="0">
              <a:hlinkClick r:id="rId4"/>
            </a:endParaRPr>
          </a:p>
          <a:p>
            <a:endParaRPr lang="en-GB" u="sng" dirty="0" smtClean="0">
              <a:hlinkClick r:id="rId4"/>
            </a:endParaRPr>
          </a:p>
          <a:p>
            <a:endParaRPr lang="en-GB" u="sng" dirty="0">
              <a:hlinkClick r:id="rId4"/>
            </a:endParaRPr>
          </a:p>
          <a:p>
            <a:r>
              <a:rPr lang="en-GB" u="sng" dirty="0" smtClean="0">
                <a:hlinkClick r:id="rId4"/>
              </a:rPr>
              <a:t>http</a:t>
            </a:r>
            <a:r>
              <a:rPr lang="en-GB" u="sng" dirty="0">
                <a:hlinkClick r:id="rId4"/>
              </a:rPr>
              <a:t>://neuroaesthetics.net/neuroaesthetics</a:t>
            </a:r>
            <a:r>
              <a:rPr lang="en-GB" u="sng" dirty="0" smtClean="0">
                <a:hlinkClick r:id="rId4"/>
              </a:rPr>
              <a:t>/</a:t>
            </a:r>
            <a:endParaRPr lang="en-GB" u="sng" dirty="0" smtClean="0">
              <a:hlinkClick r:id="rId2"/>
            </a:endParaRPr>
          </a:p>
          <a:p>
            <a:pPr marL="0" indent="0">
              <a:buNone/>
            </a:pPr>
            <a:endParaRPr lang="en-GB" dirty="0" smtClean="0">
              <a:hlinkClick r:id="rId2"/>
            </a:endParaRPr>
          </a:p>
          <a:p>
            <a:endParaRPr lang="en-GB" dirty="0"/>
          </a:p>
        </p:txBody>
      </p:sp>
    </p:spTree>
    <p:extLst>
      <p:ext uri="{BB962C8B-B14F-4D97-AF65-F5344CB8AC3E}">
        <p14:creationId xmlns:p14="http://schemas.microsoft.com/office/powerpoint/2010/main" xmlns="" val="219110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a:t>
            </a:r>
            <a:r>
              <a:rPr lang="en-GB" dirty="0" smtClean="0"/>
              <a:t>cognitive paradigm</a:t>
            </a:r>
            <a:endParaRPr lang="en-GB" dirty="0"/>
          </a:p>
        </p:txBody>
      </p:sp>
      <p:sp>
        <p:nvSpPr>
          <p:cNvPr id="3" name="Content Placeholder 2"/>
          <p:cNvSpPr>
            <a:spLocks noGrp="1"/>
          </p:cNvSpPr>
          <p:nvPr>
            <p:ph idx="1"/>
          </p:nvPr>
        </p:nvSpPr>
        <p:spPr/>
        <p:txBody>
          <a:bodyPr>
            <a:normAutofit/>
          </a:bodyPr>
          <a:lstStyle/>
          <a:p>
            <a:endParaRPr lang="en-GB" sz="2000" b="1" dirty="0" smtClean="0"/>
          </a:p>
          <a:p>
            <a:r>
              <a:rPr lang="en-GB" sz="2000" b="1" dirty="0" smtClean="0"/>
              <a:t>Cognitive </a:t>
            </a:r>
            <a:r>
              <a:rPr lang="en-GB" sz="2000" b="1" dirty="0"/>
              <a:t>psychology</a:t>
            </a:r>
            <a:r>
              <a:rPr lang="en-GB" sz="2000" dirty="0"/>
              <a:t> (</a:t>
            </a:r>
            <a:r>
              <a:rPr lang="en-GB" sz="2000" dirty="0" err="1"/>
              <a:t>Rummelhart</a:t>
            </a:r>
            <a:r>
              <a:rPr lang="en-GB" sz="2000" dirty="0"/>
              <a:t>, </a:t>
            </a:r>
            <a:r>
              <a:rPr lang="en-GB" sz="2000" dirty="0" err="1"/>
              <a:t>Oatley</a:t>
            </a:r>
            <a:r>
              <a:rPr lang="en-GB" sz="2000" dirty="0"/>
              <a:t>, Gibbs, </a:t>
            </a:r>
            <a:r>
              <a:rPr lang="en-GB" sz="2000" dirty="0" err="1"/>
              <a:t>Gerrig</a:t>
            </a:r>
            <a:r>
              <a:rPr lang="en-GB" sz="2000" dirty="0"/>
              <a:t>, </a:t>
            </a:r>
            <a:r>
              <a:rPr lang="en-GB" sz="2000" dirty="0" err="1"/>
              <a:t>etc</a:t>
            </a:r>
            <a:r>
              <a:rPr lang="en-GB" sz="2000" dirty="0"/>
              <a:t>)</a:t>
            </a:r>
            <a:endParaRPr lang="nl-NL" sz="2000" dirty="0"/>
          </a:p>
          <a:p>
            <a:pPr lvl="1"/>
            <a:r>
              <a:rPr lang="en-GB" sz="2000" dirty="0"/>
              <a:t>Scripts/Schemas, Embodiment, Simulation, </a:t>
            </a:r>
            <a:r>
              <a:rPr lang="en-GB" sz="2000" dirty="0" smtClean="0"/>
              <a:t>Transportation, etc.   </a:t>
            </a:r>
            <a:endParaRPr lang="nl-NL" sz="2000" dirty="0"/>
          </a:p>
          <a:p>
            <a:endParaRPr lang="nl-NL" sz="2000" dirty="0"/>
          </a:p>
          <a:p>
            <a:r>
              <a:rPr lang="en-GB" sz="2000" b="1" dirty="0"/>
              <a:t>Cognitive linguistics </a:t>
            </a:r>
            <a:r>
              <a:rPr lang="en-GB" sz="2000" dirty="0"/>
              <a:t>(</a:t>
            </a:r>
            <a:r>
              <a:rPr lang="en-GB" sz="2000" dirty="0" err="1"/>
              <a:t>Lakoff</a:t>
            </a:r>
            <a:r>
              <a:rPr lang="en-GB" sz="2000" dirty="0"/>
              <a:t>, Turner, </a:t>
            </a:r>
            <a:r>
              <a:rPr lang="en-GB" sz="2000" dirty="0" err="1"/>
              <a:t>Langacker</a:t>
            </a:r>
            <a:r>
              <a:rPr lang="en-GB" sz="2000" dirty="0"/>
              <a:t>, </a:t>
            </a:r>
            <a:r>
              <a:rPr lang="en-GB" sz="2000" dirty="0" err="1"/>
              <a:t>etc</a:t>
            </a:r>
            <a:r>
              <a:rPr lang="en-GB" sz="2000" dirty="0"/>
              <a:t>)</a:t>
            </a:r>
            <a:endParaRPr lang="nl-NL" sz="2000" dirty="0"/>
          </a:p>
          <a:p>
            <a:pPr lvl="1"/>
            <a:r>
              <a:rPr lang="en-GB" sz="2000" dirty="0"/>
              <a:t>Conceptual metaphor, cognitive grammar, </a:t>
            </a:r>
            <a:r>
              <a:rPr lang="en-GB" sz="2000" dirty="0" smtClean="0"/>
              <a:t>blending, etc</a:t>
            </a:r>
            <a:r>
              <a:rPr lang="en-GB" sz="2000" dirty="0"/>
              <a:t>.</a:t>
            </a:r>
            <a:endParaRPr lang="nl-NL" sz="2000" dirty="0"/>
          </a:p>
          <a:p>
            <a:pPr marL="0" indent="0">
              <a:buNone/>
            </a:pPr>
            <a:endParaRPr lang="nl-NL" sz="2000" dirty="0"/>
          </a:p>
          <a:p>
            <a:r>
              <a:rPr lang="en-GB" sz="2000" b="1" dirty="0"/>
              <a:t>Cognitive </a:t>
            </a:r>
            <a:r>
              <a:rPr lang="en-GB" sz="2000" b="1" dirty="0" smtClean="0"/>
              <a:t>poetics </a:t>
            </a:r>
            <a:r>
              <a:rPr lang="en-GB" sz="2000" dirty="0" smtClean="0"/>
              <a:t>(Stockwell, Freeman, </a:t>
            </a:r>
            <a:r>
              <a:rPr lang="en-GB" sz="2000" dirty="0" err="1" smtClean="0"/>
              <a:t>Emmott</a:t>
            </a:r>
            <a:r>
              <a:rPr lang="en-GB" sz="2000" dirty="0" smtClean="0"/>
              <a:t>, </a:t>
            </a:r>
            <a:r>
              <a:rPr lang="en-GB" sz="2000" dirty="0" err="1" smtClean="0"/>
              <a:t>etc</a:t>
            </a:r>
            <a:r>
              <a:rPr lang="en-GB" sz="2000" dirty="0" smtClean="0"/>
              <a:t>)</a:t>
            </a:r>
            <a:endParaRPr lang="nl-NL" sz="2000" dirty="0"/>
          </a:p>
          <a:p>
            <a:pPr lvl="1"/>
            <a:r>
              <a:rPr lang="en-GB" sz="2000" dirty="0"/>
              <a:t>“Cognitive </a:t>
            </a:r>
            <a:r>
              <a:rPr lang="en-GB" sz="2000" dirty="0" smtClean="0"/>
              <a:t>poetics </a:t>
            </a:r>
            <a:r>
              <a:rPr lang="en-GB" sz="2000" dirty="0"/>
              <a:t>is a new way of thinking about literature, involving the application of cognitive linguistics and psychology to literary texts” (</a:t>
            </a:r>
            <a:r>
              <a:rPr lang="en-GB" sz="2000" dirty="0" err="1"/>
              <a:t>Gavins</a:t>
            </a:r>
            <a:r>
              <a:rPr lang="en-GB" sz="2000" dirty="0"/>
              <a:t> &amp; Steen, eds. 2003)</a:t>
            </a:r>
            <a:endParaRPr lang="nl-NL" sz="2000" dirty="0"/>
          </a:p>
          <a:p>
            <a:pPr lvl="1"/>
            <a:r>
              <a:rPr lang="en-GB" sz="2000" dirty="0" smtClean="0"/>
              <a:t>… “an </a:t>
            </a:r>
            <a:r>
              <a:rPr lang="en-GB" sz="2000" dirty="0"/>
              <a:t>epistemic marriage between cognitive science and literary criticism” (</a:t>
            </a:r>
            <a:r>
              <a:rPr lang="en-GB" sz="2000" dirty="0" err="1"/>
              <a:t>Brône</a:t>
            </a:r>
            <a:r>
              <a:rPr lang="en-GB" sz="2000" dirty="0"/>
              <a:t> &amp; </a:t>
            </a:r>
            <a:r>
              <a:rPr lang="en-GB" sz="2000" dirty="0" err="1"/>
              <a:t>Vandaele</a:t>
            </a:r>
            <a:r>
              <a:rPr lang="en-GB" sz="2000" dirty="0"/>
              <a:t>, eds.  2009)</a:t>
            </a:r>
            <a:endParaRPr lang="nl-NL" sz="2000" dirty="0"/>
          </a:p>
          <a:p>
            <a:endParaRPr lang="en-GB" dirty="0"/>
          </a:p>
        </p:txBody>
      </p:sp>
    </p:spTree>
    <p:extLst>
      <p:ext uri="{BB962C8B-B14F-4D97-AF65-F5344CB8AC3E}">
        <p14:creationId xmlns:p14="http://schemas.microsoft.com/office/powerpoint/2010/main" xmlns="" val="3556939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2</a:t>
            </a:r>
            <a:r>
              <a:rPr lang="en-GB" dirty="0"/>
              <a:t>. The influence of the humanities in (</a:t>
            </a:r>
            <a:r>
              <a:rPr lang="en-GB" dirty="0" err="1"/>
              <a:t>neuro</a:t>
            </a:r>
            <a:r>
              <a:rPr lang="en-GB" dirty="0"/>
              <a:t>)science – and the specific challenge for poetics/literature in neuroscience</a:t>
            </a:r>
          </a:p>
          <a:p>
            <a:endParaRPr lang="en-GB" dirty="0"/>
          </a:p>
        </p:txBody>
      </p:sp>
    </p:spTree>
    <p:extLst>
      <p:ext uri="{BB962C8B-B14F-4D97-AF65-F5344CB8AC3E}">
        <p14:creationId xmlns:p14="http://schemas.microsoft.com/office/powerpoint/2010/main" xmlns="" val="2158834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challenge</a:t>
            </a:r>
            <a:endParaRPr lang="en-GB" dirty="0"/>
          </a:p>
        </p:txBody>
      </p:sp>
      <p:sp>
        <p:nvSpPr>
          <p:cNvPr id="3" name="Content Placeholder 2"/>
          <p:cNvSpPr>
            <a:spLocks noGrp="1"/>
          </p:cNvSpPr>
          <p:nvPr>
            <p:ph idx="1"/>
          </p:nvPr>
        </p:nvSpPr>
        <p:spPr/>
        <p:txBody>
          <a:bodyPr/>
          <a:lstStyle/>
          <a:p>
            <a:endParaRPr lang="en-GB" dirty="0" smtClean="0"/>
          </a:p>
          <a:p>
            <a:endParaRPr lang="en-GB" dirty="0"/>
          </a:p>
          <a:p>
            <a:r>
              <a:rPr lang="en-GB" dirty="0" smtClean="0"/>
              <a:t>How do we get from cognitive poetics/rhetoric  to </a:t>
            </a:r>
            <a:r>
              <a:rPr lang="en-GB" u="sng" dirty="0" smtClean="0"/>
              <a:t>neuro</a:t>
            </a:r>
            <a:r>
              <a:rPr lang="en-GB" dirty="0" smtClean="0"/>
              <a:t>cognitive poetics?</a:t>
            </a:r>
          </a:p>
          <a:p>
            <a:endParaRPr lang="en-GB" dirty="0"/>
          </a:p>
          <a:p>
            <a:r>
              <a:rPr lang="en-GB" dirty="0" smtClean="0"/>
              <a:t> Memory &amp; Vision (mental imagery)</a:t>
            </a:r>
            <a:endParaRPr lang="en-GB" dirty="0"/>
          </a:p>
        </p:txBody>
      </p:sp>
    </p:spTree>
    <p:extLst>
      <p:ext uri="{BB962C8B-B14F-4D97-AF65-F5344CB8AC3E}">
        <p14:creationId xmlns:p14="http://schemas.microsoft.com/office/powerpoint/2010/main" xmlns="" val="323629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Powerpoint Templa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B0FB380439C84490D78C5BADDBBB62" ma:contentTypeVersion="1" ma:contentTypeDescription="Create a new document." ma:contentTypeScope="" ma:versionID="f50bc68567df7b63ec51ab9a31ad0346">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57099F-833E-48BC-B9B5-4513099563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AD7FC1-FC36-4C62-8F28-8DFD89E7BEEF}">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CC1A11D9-CE4C-4CD4-ABE4-A63D3BEBBA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Powerpoint Template (3)</Template>
  <TotalTime>874</TotalTime>
  <Words>4123</Words>
  <Application>Microsoft Office PowerPoint</Application>
  <PresentationFormat>On-screen Show (4:3)</PresentationFormat>
  <Paragraphs>379</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New Powerpoint Template (3)</vt:lpstr>
      <vt:lpstr>Slide 1</vt:lpstr>
      <vt:lpstr>Research question</vt:lpstr>
      <vt:lpstr>The set up of the presentation</vt:lpstr>
      <vt:lpstr>Slide 4</vt:lpstr>
      <vt:lpstr>Slide 5</vt:lpstr>
      <vt:lpstr>Neuroaesthetics</vt:lpstr>
      <vt:lpstr>The cognitive paradigm</vt:lpstr>
      <vt:lpstr>Slide 8</vt:lpstr>
      <vt:lpstr>The challenge</vt:lpstr>
      <vt:lpstr>MEMORY – A challenge for the poetics/rhetoric scholar</vt:lpstr>
      <vt:lpstr>Literature and Neuroaesthetics </vt:lpstr>
      <vt:lpstr>Slide 12</vt:lpstr>
      <vt:lpstr>A neuroaesthetic exception</vt:lpstr>
      <vt:lpstr>The literary humanities influencing neuroscience </vt:lpstr>
      <vt:lpstr>Burke (Literary Reading, Cognition and Emotion, 2011)</vt:lpstr>
      <vt:lpstr>rhetoric informing neuroscience</vt:lpstr>
      <vt:lpstr>Slide 17</vt:lpstr>
      <vt:lpstr> a hypothesis</vt:lpstr>
      <vt:lpstr>Storage and retrieval theories</vt:lpstr>
      <vt:lpstr>Baddeley (past and current views)</vt:lpstr>
      <vt:lpstr>Baddeley’s theory of the ‘articulatory loop’</vt:lpstr>
      <vt:lpstr>Implications</vt:lpstr>
      <vt:lpstr>Barsalou Perceptual Symbols Systems (1999) </vt:lpstr>
      <vt:lpstr>Barsalou Perceptual Symbols Systems (1999):  Storage and simulation</vt:lpstr>
      <vt:lpstr>Reading revisited</vt:lpstr>
      <vt:lpstr>Evidence from literature and cognitive science</vt:lpstr>
      <vt:lpstr>The “low road” and “high road” to emotion</vt:lpstr>
      <vt:lpstr>Hypothesis (a reminder)</vt:lpstr>
      <vt:lpstr>Literary style elements in the mind and brain</vt:lpstr>
      <vt:lpstr>Slide 30</vt:lpstr>
      <vt:lpstr>Active neurons in the visual cortex</vt:lpstr>
      <vt:lpstr>Slide 32</vt:lpstr>
      <vt:lpstr>Storage (part 1 of process)</vt:lpstr>
      <vt:lpstr>Slide 34</vt:lpstr>
      <vt:lpstr>Retrieval (part 2 of process)</vt:lpstr>
      <vt:lpstr>Collision of inputs</vt:lpstr>
      <vt:lpstr>Collision of inputs</vt:lpstr>
      <vt:lpstr>The effects per case</vt:lpstr>
      <vt:lpstr>Plausibility of claim?</vt:lpstr>
      <vt:lpstr>Primarily rhythm rather than words</vt:lpstr>
      <vt:lpstr>Slide 41</vt:lpstr>
      <vt:lpstr>Culture shapes the brain</vt:lpstr>
      <vt:lpstr>Hypothesis revisited</vt:lpstr>
      <vt:lpstr>Slide 44</vt:lpstr>
      <vt:lpstr>A (draft) manifesto for humanities scholars</vt:lpstr>
      <vt:lpstr>A start already</vt:lpstr>
      <vt:lpstr>Selected references</vt:lpstr>
    </vt:vector>
  </TitlesOfParts>
  <Company>Roosevelt Academy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UCR </dc:title>
  <dc:creator>%USERNAME%</dc:creator>
  <cp:lastModifiedBy>MB</cp:lastModifiedBy>
  <cp:revision>35</cp:revision>
  <dcterms:created xsi:type="dcterms:W3CDTF">2013-03-20T16:36:07Z</dcterms:created>
  <dcterms:modified xsi:type="dcterms:W3CDTF">2014-06-06T05:43:48Z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0x01010094B0FB380439C84490D78C5BADDBBB62</vt:lpwstr>
  </property>
</Properties>
</file>